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1"/>
  </p:sldMasterIdLst>
  <p:sldIdLst>
    <p:sldId id="287" r:id="rId2"/>
    <p:sldId id="310" r:id="rId3"/>
    <p:sldId id="326" r:id="rId4"/>
    <p:sldId id="327" r:id="rId5"/>
    <p:sldId id="324" r:id="rId6"/>
    <p:sldId id="325" r:id="rId7"/>
    <p:sldId id="266" r:id="rId8"/>
    <p:sldId id="329" r:id="rId9"/>
    <p:sldId id="328" r:id="rId10"/>
    <p:sldId id="336" r:id="rId11"/>
    <p:sldId id="337" r:id="rId12"/>
    <p:sldId id="330" r:id="rId13"/>
    <p:sldId id="331" r:id="rId14"/>
    <p:sldId id="332" r:id="rId15"/>
    <p:sldId id="323" r:id="rId16"/>
    <p:sldId id="322" r:id="rId17"/>
    <p:sldId id="321" r:id="rId18"/>
    <p:sldId id="320" r:id="rId19"/>
    <p:sldId id="333" r:id="rId20"/>
    <p:sldId id="338" r:id="rId21"/>
    <p:sldId id="340" r:id="rId22"/>
    <p:sldId id="339" r:id="rId23"/>
    <p:sldId id="334" r:id="rId24"/>
    <p:sldId id="341" r:id="rId25"/>
    <p:sldId id="335" r:id="rId26"/>
    <p:sldId id="342" r:id="rId2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02F"/>
    <a:srgbClr val="8DC63F"/>
    <a:srgbClr val="8DC6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14" autoAdjust="0"/>
    <p:restoredTop sz="94719"/>
  </p:normalViewPr>
  <p:slideViewPr>
    <p:cSldViewPr snapToGrid="0">
      <p:cViewPr>
        <p:scale>
          <a:sx n="122" d="100"/>
          <a:sy n="122" d="100"/>
        </p:scale>
        <p:origin x="464" y="7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44CF6-FCCA-8A42-99E0-5576C8C1AC5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3900A2E-DBCB-2545-B4DE-67EE3BC1E1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3814E47-AAA5-B740-AC97-C1630B822BFA}"/>
              </a:ext>
            </a:extLst>
          </p:cNvPr>
          <p:cNvSpPr>
            <a:spLocks noGrp="1"/>
          </p:cNvSpPr>
          <p:nvPr>
            <p:ph type="dt" sz="half" idx="10"/>
          </p:nvPr>
        </p:nvSpPr>
        <p:spPr/>
        <p:txBody>
          <a:bodyPr/>
          <a:lstStyle/>
          <a:p>
            <a:fld id="{99CCA117-9BE9-5942-80DD-4F15A4E0F337}" type="datetimeFigureOut">
              <a:rPr lang="en-US" smtClean="0">
                <a:solidFill>
                  <a:prstClr val="black">
                    <a:tint val="75000"/>
                  </a:prstClr>
                </a:solidFill>
              </a:rPr>
              <a:pPr/>
              <a:t>3/12/21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13ACA24-56CB-E74C-92A1-F18AF85F4D7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9AD12C-46FB-CE43-AB3E-05874168872F}"/>
              </a:ext>
            </a:extLst>
          </p:cNvPr>
          <p:cNvSpPr>
            <a:spLocks noGrp="1"/>
          </p:cNvSpPr>
          <p:nvPr>
            <p:ph type="sldNum" sz="quarter" idx="12"/>
          </p:nvPr>
        </p:nvSpPr>
        <p:spPr/>
        <p:txBody>
          <a:bodyPr/>
          <a:lstStyle/>
          <a:p>
            <a:fld id="{27A974F6-5107-8741-8B02-13BCF69DDD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007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42C8D-1143-D643-8201-F019DDD6847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8C6995A-413F-1746-82C5-6A0CE957181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E6E649-1855-C04E-A0F7-340146ADA712}"/>
              </a:ext>
            </a:extLst>
          </p:cNvPr>
          <p:cNvSpPr>
            <a:spLocks noGrp="1"/>
          </p:cNvSpPr>
          <p:nvPr>
            <p:ph type="dt" sz="half" idx="10"/>
          </p:nvPr>
        </p:nvSpPr>
        <p:spPr/>
        <p:txBody>
          <a:bodyPr/>
          <a:lstStyle/>
          <a:p>
            <a:fld id="{99CCA117-9BE9-5942-80DD-4F15A4E0F337}" type="datetimeFigureOut">
              <a:rPr lang="en-US" smtClean="0">
                <a:solidFill>
                  <a:prstClr val="black">
                    <a:tint val="75000"/>
                  </a:prstClr>
                </a:solidFill>
              </a:rPr>
              <a:pPr/>
              <a:t>3/12/21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849633-5D26-D241-9690-C91F6EBCA5D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F013FA-9B3A-224F-AC75-90F5A190D893}"/>
              </a:ext>
            </a:extLst>
          </p:cNvPr>
          <p:cNvSpPr>
            <a:spLocks noGrp="1"/>
          </p:cNvSpPr>
          <p:nvPr>
            <p:ph type="sldNum" sz="quarter" idx="12"/>
          </p:nvPr>
        </p:nvSpPr>
        <p:spPr/>
        <p:txBody>
          <a:bodyPr/>
          <a:lstStyle/>
          <a:p>
            <a:fld id="{27A974F6-5107-8741-8B02-13BCF69DDD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886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0DF618-C404-684A-8D60-02AE4A979A4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D0C8B3B-E391-374C-863E-475CB2E643F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3032D99-8CBB-4441-B98C-296228AEF46A}"/>
              </a:ext>
            </a:extLst>
          </p:cNvPr>
          <p:cNvSpPr>
            <a:spLocks noGrp="1"/>
          </p:cNvSpPr>
          <p:nvPr>
            <p:ph type="dt" sz="half" idx="10"/>
          </p:nvPr>
        </p:nvSpPr>
        <p:spPr/>
        <p:txBody>
          <a:bodyPr/>
          <a:lstStyle/>
          <a:p>
            <a:fld id="{99CCA117-9BE9-5942-80DD-4F15A4E0F337}" type="datetimeFigureOut">
              <a:rPr lang="en-US" smtClean="0">
                <a:solidFill>
                  <a:prstClr val="black">
                    <a:tint val="75000"/>
                  </a:prstClr>
                </a:solidFill>
              </a:rPr>
              <a:pPr/>
              <a:t>3/12/21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46A31CF-0F64-1C41-ACBF-9ED700B6FEC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4D5832F-DBDF-DF40-A7F9-C2FA0A78DD4A}"/>
              </a:ext>
            </a:extLst>
          </p:cNvPr>
          <p:cNvSpPr>
            <a:spLocks noGrp="1"/>
          </p:cNvSpPr>
          <p:nvPr>
            <p:ph type="sldNum" sz="quarter" idx="12"/>
          </p:nvPr>
        </p:nvSpPr>
        <p:spPr/>
        <p:txBody>
          <a:bodyPr/>
          <a:lstStyle/>
          <a:p>
            <a:fld id="{27A974F6-5107-8741-8B02-13BCF69DDD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702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4D8EC-C393-1448-B1C8-220E4F891E0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B9829C9-250C-0F48-80E1-B6D1AA9E0F0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38BBC7A-4A93-A14C-BF16-5C820FBED3F2}"/>
              </a:ext>
            </a:extLst>
          </p:cNvPr>
          <p:cNvSpPr>
            <a:spLocks noGrp="1"/>
          </p:cNvSpPr>
          <p:nvPr>
            <p:ph type="dt" sz="half" idx="10"/>
          </p:nvPr>
        </p:nvSpPr>
        <p:spPr/>
        <p:txBody>
          <a:bodyPr/>
          <a:lstStyle/>
          <a:p>
            <a:fld id="{99CCA117-9BE9-5942-80DD-4F15A4E0F337}" type="datetimeFigureOut">
              <a:rPr lang="en-US" smtClean="0">
                <a:solidFill>
                  <a:prstClr val="black">
                    <a:tint val="75000"/>
                  </a:prstClr>
                </a:solidFill>
              </a:rPr>
              <a:pPr/>
              <a:t>3/12/21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D8F563-B3C9-AF42-BFE6-407BE4203CC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FA4F076-BF32-5E40-B755-6F0B7DB63B17}"/>
              </a:ext>
            </a:extLst>
          </p:cNvPr>
          <p:cNvSpPr>
            <a:spLocks noGrp="1"/>
          </p:cNvSpPr>
          <p:nvPr>
            <p:ph type="sldNum" sz="quarter" idx="12"/>
          </p:nvPr>
        </p:nvSpPr>
        <p:spPr/>
        <p:txBody>
          <a:bodyPr/>
          <a:lstStyle/>
          <a:p>
            <a:fld id="{27A974F6-5107-8741-8B02-13BCF69DDD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2152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DAE62-4236-1B44-BF75-D2D1F6B6971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8CD21D6-660C-714F-BF1B-9BCE4A1792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3213398-379F-114A-9F2F-C4BA97D4D07A}"/>
              </a:ext>
            </a:extLst>
          </p:cNvPr>
          <p:cNvSpPr>
            <a:spLocks noGrp="1"/>
          </p:cNvSpPr>
          <p:nvPr>
            <p:ph type="dt" sz="half" idx="10"/>
          </p:nvPr>
        </p:nvSpPr>
        <p:spPr/>
        <p:txBody>
          <a:bodyPr/>
          <a:lstStyle/>
          <a:p>
            <a:fld id="{99CCA117-9BE9-5942-80DD-4F15A4E0F337}" type="datetimeFigureOut">
              <a:rPr lang="en-US" smtClean="0">
                <a:solidFill>
                  <a:prstClr val="black">
                    <a:tint val="75000"/>
                  </a:prstClr>
                </a:solidFill>
              </a:rPr>
              <a:pPr/>
              <a:t>3/12/21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36A9A36-752D-5748-9688-6DF90B9542E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C6CC97-78E8-C543-8C1C-DEBA86B228FA}"/>
              </a:ext>
            </a:extLst>
          </p:cNvPr>
          <p:cNvSpPr>
            <a:spLocks noGrp="1"/>
          </p:cNvSpPr>
          <p:nvPr>
            <p:ph type="sldNum" sz="quarter" idx="12"/>
          </p:nvPr>
        </p:nvSpPr>
        <p:spPr/>
        <p:txBody>
          <a:bodyPr/>
          <a:lstStyle/>
          <a:p>
            <a:fld id="{27A974F6-5107-8741-8B02-13BCF69DDD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4161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467FF-0E20-114C-90F6-BEC968FF40B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E7BFD7F-F23D-F14A-8649-573FE7B9191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3CF32E6-6132-E341-A6B3-54D74827F82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DD0B11D-D362-E84B-8D2A-F36905B495ED}"/>
              </a:ext>
            </a:extLst>
          </p:cNvPr>
          <p:cNvSpPr>
            <a:spLocks noGrp="1"/>
          </p:cNvSpPr>
          <p:nvPr>
            <p:ph type="dt" sz="half" idx="10"/>
          </p:nvPr>
        </p:nvSpPr>
        <p:spPr/>
        <p:txBody>
          <a:bodyPr/>
          <a:lstStyle/>
          <a:p>
            <a:fld id="{99CCA117-9BE9-5942-80DD-4F15A4E0F337}" type="datetimeFigureOut">
              <a:rPr lang="en-US" smtClean="0">
                <a:solidFill>
                  <a:prstClr val="black">
                    <a:tint val="75000"/>
                  </a:prstClr>
                </a:solidFill>
              </a:rPr>
              <a:pPr/>
              <a:t>3/12/21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4CC7E4-069C-044D-A6EA-D8108298F7C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F46100E-A095-8845-9157-7F03E33C98E4}"/>
              </a:ext>
            </a:extLst>
          </p:cNvPr>
          <p:cNvSpPr>
            <a:spLocks noGrp="1"/>
          </p:cNvSpPr>
          <p:nvPr>
            <p:ph type="sldNum" sz="quarter" idx="12"/>
          </p:nvPr>
        </p:nvSpPr>
        <p:spPr/>
        <p:txBody>
          <a:bodyPr/>
          <a:lstStyle/>
          <a:p>
            <a:fld id="{27A974F6-5107-8741-8B02-13BCF69DDD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4880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3936B-FEED-1247-8A71-31E877E587D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ACF69A6-D5FA-1E42-8E92-DFBC37BC84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C2AA1AD-8532-9F48-B7FD-4FBBE941420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488B5F3-5694-B943-A685-415BE405E4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25524F5-D934-004B-80C1-F1CD890D3D5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F2D1E1F-FFE1-D043-837A-83D605E75DEF}"/>
              </a:ext>
            </a:extLst>
          </p:cNvPr>
          <p:cNvSpPr>
            <a:spLocks noGrp="1"/>
          </p:cNvSpPr>
          <p:nvPr>
            <p:ph type="dt" sz="half" idx="10"/>
          </p:nvPr>
        </p:nvSpPr>
        <p:spPr/>
        <p:txBody>
          <a:bodyPr/>
          <a:lstStyle/>
          <a:p>
            <a:fld id="{99CCA117-9BE9-5942-80DD-4F15A4E0F337}" type="datetimeFigureOut">
              <a:rPr lang="en-US" smtClean="0">
                <a:solidFill>
                  <a:prstClr val="black">
                    <a:tint val="75000"/>
                  </a:prstClr>
                </a:solidFill>
              </a:rPr>
              <a:pPr/>
              <a:t>3/12/21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CBEC7EAC-A5F9-D647-AAE5-4A3E0362439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A56F9D72-3BB7-A34E-A80D-D386EBEC6486}"/>
              </a:ext>
            </a:extLst>
          </p:cNvPr>
          <p:cNvSpPr>
            <a:spLocks noGrp="1"/>
          </p:cNvSpPr>
          <p:nvPr>
            <p:ph type="sldNum" sz="quarter" idx="12"/>
          </p:nvPr>
        </p:nvSpPr>
        <p:spPr/>
        <p:txBody>
          <a:bodyPr/>
          <a:lstStyle/>
          <a:p>
            <a:fld id="{27A974F6-5107-8741-8B02-13BCF69DDD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352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38877-3B61-6744-BE48-DB8920486A2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791A8E3-5701-3345-B938-1D01450C2C43}"/>
              </a:ext>
            </a:extLst>
          </p:cNvPr>
          <p:cNvSpPr>
            <a:spLocks noGrp="1"/>
          </p:cNvSpPr>
          <p:nvPr>
            <p:ph type="dt" sz="half" idx="10"/>
          </p:nvPr>
        </p:nvSpPr>
        <p:spPr/>
        <p:txBody>
          <a:bodyPr/>
          <a:lstStyle/>
          <a:p>
            <a:fld id="{99CCA117-9BE9-5942-80DD-4F15A4E0F337}" type="datetimeFigureOut">
              <a:rPr lang="en-US" smtClean="0">
                <a:solidFill>
                  <a:prstClr val="black">
                    <a:tint val="75000"/>
                  </a:prstClr>
                </a:solidFill>
              </a:rPr>
              <a:pPr/>
              <a:t>3/12/21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595B77F-96FC-774E-8FB4-83EB4591720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4B7C63-65E3-C046-9B0C-6404B0AACC41}"/>
              </a:ext>
            </a:extLst>
          </p:cNvPr>
          <p:cNvSpPr>
            <a:spLocks noGrp="1"/>
          </p:cNvSpPr>
          <p:nvPr>
            <p:ph type="sldNum" sz="quarter" idx="12"/>
          </p:nvPr>
        </p:nvSpPr>
        <p:spPr/>
        <p:txBody>
          <a:bodyPr/>
          <a:lstStyle/>
          <a:p>
            <a:fld id="{27A974F6-5107-8741-8B02-13BCF69DDD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851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367A90-9BFC-4141-B02A-53B6B1EEA090}"/>
              </a:ext>
            </a:extLst>
          </p:cNvPr>
          <p:cNvSpPr>
            <a:spLocks noGrp="1"/>
          </p:cNvSpPr>
          <p:nvPr>
            <p:ph type="dt" sz="half" idx="10"/>
          </p:nvPr>
        </p:nvSpPr>
        <p:spPr/>
        <p:txBody>
          <a:bodyPr/>
          <a:lstStyle/>
          <a:p>
            <a:fld id="{99CCA117-9BE9-5942-80DD-4F15A4E0F337}" type="datetimeFigureOut">
              <a:rPr lang="en-US" smtClean="0">
                <a:solidFill>
                  <a:prstClr val="black">
                    <a:tint val="75000"/>
                  </a:prstClr>
                </a:solidFill>
              </a:rPr>
              <a:pPr/>
              <a:t>3/12/21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3823506-3F43-7448-AB81-FFA9BDC33BC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72E4218-7903-EE4A-8326-931C600C221D}"/>
              </a:ext>
            </a:extLst>
          </p:cNvPr>
          <p:cNvSpPr>
            <a:spLocks noGrp="1"/>
          </p:cNvSpPr>
          <p:nvPr>
            <p:ph type="sldNum" sz="quarter" idx="12"/>
          </p:nvPr>
        </p:nvSpPr>
        <p:spPr/>
        <p:txBody>
          <a:bodyPr/>
          <a:lstStyle/>
          <a:p>
            <a:fld id="{27A974F6-5107-8741-8B02-13BCF69DDD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6801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7FF8B-8E25-0A4D-A8EE-8D9C11CBEAC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CCAFAC2-433F-3142-81DE-51DE379BFC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DB0FFAA-6C44-074E-B5F4-DDE63C4D05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68E23C-C0E5-0C40-A917-D07E7706975E}"/>
              </a:ext>
            </a:extLst>
          </p:cNvPr>
          <p:cNvSpPr>
            <a:spLocks noGrp="1"/>
          </p:cNvSpPr>
          <p:nvPr>
            <p:ph type="dt" sz="half" idx="10"/>
          </p:nvPr>
        </p:nvSpPr>
        <p:spPr/>
        <p:txBody>
          <a:bodyPr/>
          <a:lstStyle/>
          <a:p>
            <a:fld id="{99CCA117-9BE9-5942-80DD-4F15A4E0F337}" type="datetimeFigureOut">
              <a:rPr lang="en-US" smtClean="0">
                <a:solidFill>
                  <a:prstClr val="black">
                    <a:tint val="75000"/>
                  </a:prstClr>
                </a:solidFill>
              </a:rPr>
              <a:pPr/>
              <a:t>3/12/21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CDBDDF2-E7D3-2B47-AD62-626ECC11CA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1B4E02C-A1F2-AB4B-826C-494EDFC3E6E1}"/>
              </a:ext>
            </a:extLst>
          </p:cNvPr>
          <p:cNvSpPr>
            <a:spLocks noGrp="1"/>
          </p:cNvSpPr>
          <p:nvPr>
            <p:ph type="sldNum" sz="quarter" idx="12"/>
          </p:nvPr>
        </p:nvSpPr>
        <p:spPr/>
        <p:txBody>
          <a:bodyPr/>
          <a:lstStyle/>
          <a:p>
            <a:fld id="{27A974F6-5107-8741-8B02-13BCF69DDD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878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E8D6F-A5D7-D34B-8A8F-37B8FE976B5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34A6671-CE37-B841-AD3E-7F5A57F901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201CED-A27C-9C47-A9C5-18C72476C9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837CC96-DB0C-F040-BB63-672892778A81}"/>
              </a:ext>
            </a:extLst>
          </p:cNvPr>
          <p:cNvSpPr>
            <a:spLocks noGrp="1"/>
          </p:cNvSpPr>
          <p:nvPr>
            <p:ph type="dt" sz="half" idx="10"/>
          </p:nvPr>
        </p:nvSpPr>
        <p:spPr/>
        <p:txBody>
          <a:bodyPr/>
          <a:lstStyle/>
          <a:p>
            <a:fld id="{99CCA117-9BE9-5942-80DD-4F15A4E0F337}" type="datetimeFigureOut">
              <a:rPr lang="en-US" smtClean="0">
                <a:solidFill>
                  <a:prstClr val="black">
                    <a:tint val="75000"/>
                  </a:prstClr>
                </a:solidFill>
              </a:rPr>
              <a:pPr/>
              <a:t>3/12/21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7E48554-B988-0140-B76D-7DAAC26E67E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44FC2CD-3220-0A4C-93B5-5C59D9F41254}"/>
              </a:ext>
            </a:extLst>
          </p:cNvPr>
          <p:cNvSpPr>
            <a:spLocks noGrp="1"/>
          </p:cNvSpPr>
          <p:nvPr>
            <p:ph type="sldNum" sz="quarter" idx="12"/>
          </p:nvPr>
        </p:nvSpPr>
        <p:spPr/>
        <p:txBody>
          <a:bodyPr/>
          <a:lstStyle/>
          <a:p>
            <a:fld id="{27A974F6-5107-8741-8B02-13BCF69DDD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627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5A19E0-9002-4245-AC0C-F9844C0318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1D6ECDF-E9EE-544A-96AB-34BA0E074E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9DA841-3B88-AC42-90DE-6D7B7EF246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9CCA117-9BE9-5942-80DD-4F15A4E0F337}" type="datetimeFigureOut">
              <a:rPr lang="en-US" smtClean="0">
                <a:solidFill>
                  <a:prstClr val="black">
                    <a:tint val="75000"/>
                  </a:prstClr>
                </a:solidFill>
              </a:rPr>
              <a:pPr defTabSz="914400"/>
              <a:t>3/12/21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D96FEB-DDE4-054A-9D0F-9458DA88B0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24C06F-24BB-FF41-9DDC-FF78BA6C19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7A974F6-5107-8741-8B02-13BCF69DDD9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82939722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5.tif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4.tiff"/><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2.png"/><Relationship Id="rId7" Type="http://schemas.openxmlformats.org/officeDocument/2006/relationships/image" Target="../media/image27.tiff"/><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6.tiff"/><Relationship Id="rId5" Type="http://schemas.openxmlformats.org/officeDocument/2006/relationships/image" Target="../media/image25.tiff"/><Relationship Id="rId10" Type="http://schemas.openxmlformats.org/officeDocument/2006/relationships/image" Target="../media/image30.tiff"/><Relationship Id="rId4" Type="http://schemas.openxmlformats.org/officeDocument/2006/relationships/image" Target="../media/image3.png"/><Relationship Id="rId9" Type="http://schemas.openxmlformats.org/officeDocument/2006/relationships/image" Target="../media/image29.tif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1.tiff"/><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hyperlink" Target="https://www.arborgreen.com.au/tag/2-brand/value/761-air-pot" TargetMode="External"/><Relationship Id="rId10"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35.png"/><Relationship Id="rId1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41.tiff"/><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tiff"/><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close up of a flower&#10;&#10;Description automatically generated">
            <a:extLst>
              <a:ext uri="{FF2B5EF4-FFF2-40B4-BE49-F238E27FC236}">
                <a16:creationId xmlns:a16="http://schemas.microsoft.com/office/drawing/2014/main" id="{77E6A433-ECEB-844D-85AD-3D3A8078C2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15" name="Picture 14" descr="A close up of a sign&#10;&#10;Description automatically generated">
            <a:extLst>
              <a:ext uri="{FF2B5EF4-FFF2-40B4-BE49-F238E27FC236}">
                <a16:creationId xmlns:a16="http://schemas.microsoft.com/office/drawing/2014/main" id="{47A287C3-458D-1645-B5E5-9BF11AFDE0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3819" y="5486444"/>
            <a:ext cx="2510481" cy="856353"/>
          </a:xfrm>
          <a:prstGeom prst="rect">
            <a:avLst/>
          </a:prstGeom>
        </p:spPr>
      </p:pic>
      <p:pic>
        <p:nvPicPr>
          <p:cNvPr id="14" name="Picture 2" descr="Air-Pot® | How the Air-Pot system works through enchancing root systems">
            <a:extLst>
              <a:ext uri="{FF2B5EF4-FFF2-40B4-BE49-F238E27FC236}">
                <a16:creationId xmlns:a16="http://schemas.microsoft.com/office/drawing/2014/main" id="{0B2C428A-8F1D-904A-8F73-23DC3B3EBFF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36915" y="2581038"/>
            <a:ext cx="3718169" cy="10192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E7551A-A41B-4741-B7CF-188187B0C324}"/>
              </a:ext>
            </a:extLst>
          </p:cNvPr>
          <p:cNvSpPr txBox="1"/>
          <p:nvPr/>
        </p:nvSpPr>
        <p:spPr>
          <a:xfrm>
            <a:off x="4029537" y="3815294"/>
            <a:ext cx="4132926" cy="523220"/>
          </a:xfrm>
          <a:prstGeom prst="rect">
            <a:avLst/>
          </a:prstGeom>
          <a:noFill/>
        </p:spPr>
        <p:txBody>
          <a:bodyPr wrap="none" rtlCol="0">
            <a:spAutoFit/>
          </a:bodyPr>
          <a:lstStyle/>
          <a:p>
            <a:pPr algn="ctr"/>
            <a:r>
              <a:rPr lang="en-US" sz="2800" b="1" dirty="0"/>
              <a:t>Toolbox Talk – March 2021</a:t>
            </a:r>
          </a:p>
        </p:txBody>
      </p:sp>
    </p:spTree>
    <p:extLst>
      <p:ext uri="{BB962C8B-B14F-4D97-AF65-F5344CB8AC3E}">
        <p14:creationId xmlns:p14="http://schemas.microsoft.com/office/powerpoint/2010/main" val="19398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6221044C-867F-2044-913B-FDF6EA97B61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94437" y="3429000"/>
            <a:ext cx="11297563" cy="34290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207496B7-4E67-FF4F-A826-B0C68D065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11" y="5886403"/>
            <a:ext cx="2510481" cy="856353"/>
          </a:xfrm>
          <a:prstGeom prst="rect">
            <a:avLst/>
          </a:prstGeom>
        </p:spPr>
      </p:pic>
      <p:sp>
        <p:nvSpPr>
          <p:cNvPr id="2" name="TextBox 1">
            <a:extLst>
              <a:ext uri="{FF2B5EF4-FFF2-40B4-BE49-F238E27FC236}">
                <a16:creationId xmlns:a16="http://schemas.microsoft.com/office/drawing/2014/main" id="{EABFC68E-151B-2349-9B8E-A0E7CAF8D122}"/>
              </a:ext>
            </a:extLst>
          </p:cNvPr>
          <p:cNvSpPr txBox="1"/>
          <p:nvPr/>
        </p:nvSpPr>
        <p:spPr>
          <a:xfrm>
            <a:off x="591671" y="1707776"/>
            <a:ext cx="7906870" cy="3877985"/>
          </a:xfrm>
          <a:prstGeom prst="rect">
            <a:avLst/>
          </a:prstGeom>
          <a:noFill/>
        </p:spPr>
        <p:txBody>
          <a:bodyPr wrap="square" rtlCol="0">
            <a:spAutoFit/>
          </a:bodyPr>
          <a:lstStyle/>
          <a:p>
            <a:pPr marL="285750" indent="-285750">
              <a:buClr>
                <a:srgbClr val="8DC635"/>
              </a:buClr>
              <a:buSzPct val="120000"/>
              <a:buFont typeface="Wingdings" pitchFamily="2" charset="2"/>
              <a:buChar char="§"/>
            </a:pPr>
            <a:r>
              <a:rPr lang="en-US" sz="2200" b="1" dirty="0"/>
              <a:t>Faster growth</a:t>
            </a:r>
            <a:br>
              <a:rPr lang="en-US" b="1" dirty="0"/>
            </a:br>
            <a:r>
              <a:rPr lang="en-US" dirty="0"/>
              <a:t>Trees grow quicker in Air-Pot containers and can be ready for delivery in half the time, leading to faster turnover of stock, better cash flow, and bigger profits.</a:t>
            </a:r>
            <a:br>
              <a:rPr lang="en-US" dirty="0"/>
            </a:br>
            <a:endParaRPr lang="en-US" dirty="0"/>
          </a:p>
          <a:p>
            <a:pPr marL="285750" indent="-285750">
              <a:buClr>
                <a:srgbClr val="8DC635"/>
              </a:buClr>
              <a:buSzPct val="120000"/>
              <a:buFont typeface="Wingdings" pitchFamily="2" charset="2"/>
              <a:buChar char="§"/>
            </a:pPr>
            <a:r>
              <a:rPr lang="en-US" sz="2200" b="1" dirty="0"/>
              <a:t>Lower costs</a:t>
            </a:r>
            <a:br>
              <a:rPr lang="en-US" sz="2200" b="1" dirty="0"/>
            </a:br>
            <a:r>
              <a:rPr lang="en-US" dirty="0"/>
              <a:t>Air-Pot grown plants need re-potting less frequently meaning lower labour costs, while their increased resistance to disease means less time and money spent on treatment with fungicides and pesticides.</a:t>
            </a:r>
            <a:br>
              <a:rPr lang="en-US" dirty="0"/>
            </a:br>
            <a:endParaRPr lang="en-US" dirty="0"/>
          </a:p>
          <a:p>
            <a:pPr marL="285750" indent="-285750">
              <a:buClr>
                <a:srgbClr val="8DC635"/>
              </a:buClr>
              <a:buSzPct val="120000"/>
              <a:buFont typeface="Wingdings" pitchFamily="2" charset="2"/>
              <a:buChar char="§"/>
            </a:pPr>
            <a:r>
              <a:rPr lang="en-US" sz="2200" b="1" dirty="0"/>
              <a:t>Reusable for many years</a:t>
            </a:r>
            <a:br>
              <a:rPr lang="en-US" sz="2200" b="1" dirty="0"/>
            </a:br>
            <a:r>
              <a:rPr lang="en-US" dirty="0"/>
              <a:t>Air-Pot containers are made from tough recycled plastic which will last for up to ten years, even outside in strong sunshine. </a:t>
            </a:r>
          </a:p>
          <a:p>
            <a:endParaRPr lang="en-US" dirty="0"/>
          </a:p>
        </p:txBody>
      </p:sp>
      <p:pic>
        <p:nvPicPr>
          <p:cNvPr id="4" name="Picture 3">
            <a:extLst>
              <a:ext uri="{FF2B5EF4-FFF2-40B4-BE49-F238E27FC236}">
                <a16:creationId xmlns:a16="http://schemas.microsoft.com/office/drawing/2014/main" id="{E1E85079-D618-5746-8494-E1A16E9533CD}"/>
              </a:ext>
            </a:extLst>
          </p:cNvPr>
          <p:cNvPicPr>
            <a:picLocks noChangeAspect="1"/>
          </p:cNvPicPr>
          <p:nvPr/>
        </p:nvPicPr>
        <p:blipFill>
          <a:blip r:embed="rId4"/>
          <a:stretch>
            <a:fillRect/>
          </a:stretch>
        </p:blipFill>
        <p:spPr>
          <a:xfrm>
            <a:off x="8730129" y="1644603"/>
            <a:ext cx="2870200" cy="4241800"/>
          </a:xfrm>
          <a:prstGeom prst="rect">
            <a:avLst/>
          </a:prstGeom>
          <a:ln w="19050">
            <a:solidFill>
              <a:srgbClr val="00502F"/>
            </a:solidFill>
          </a:ln>
        </p:spPr>
      </p:pic>
      <p:pic>
        <p:nvPicPr>
          <p:cNvPr id="10" name="Picture 2" descr="Air-Pot® | How the Air-Pot system works through enchancing root systems">
            <a:extLst>
              <a:ext uri="{FF2B5EF4-FFF2-40B4-BE49-F238E27FC236}">
                <a16:creationId xmlns:a16="http://schemas.microsoft.com/office/drawing/2014/main" id="{BA24A531-BFD8-184F-AD6E-62B7E6DD5FB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967053" y="604463"/>
            <a:ext cx="1618736" cy="44372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18DB582-1F5D-324D-A79B-963D65B52B10}"/>
              </a:ext>
            </a:extLst>
          </p:cNvPr>
          <p:cNvSpPr/>
          <p:nvPr/>
        </p:nvSpPr>
        <p:spPr>
          <a:xfrm>
            <a:off x="-94180" y="604463"/>
            <a:ext cx="2626437" cy="646267"/>
          </a:xfrm>
          <a:prstGeom prst="rect">
            <a:avLst/>
          </a:prstGeom>
          <a:solidFill>
            <a:srgbClr val="8DC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2C80CA-17F4-6842-AA2B-5F8276E36A3B}"/>
              </a:ext>
            </a:extLst>
          </p:cNvPr>
          <p:cNvSpPr/>
          <p:nvPr/>
        </p:nvSpPr>
        <p:spPr>
          <a:xfrm>
            <a:off x="-212846" y="470677"/>
            <a:ext cx="2626437" cy="646267"/>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4EEF9E0-3E84-C24D-9141-1A1B7CE9A4D9}"/>
              </a:ext>
            </a:extLst>
          </p:cNvPr>
          <p:cNvSpPr txBox="1"/>
          <p:nvPr/>
        </p:nvSpPr>
        <p:spPr>
          <a:xfrm>
            <a:off x="492211" y="526614"/>
            <a:ext cx="1843774"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Nurseries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9360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6221044C-867F-2044-913B-FDF6EA97B61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94437" y="3429000"/>
            <a:ext cx="11297563" cy="34290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207496B7-4E67-FF4F-A826-B0C68D065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11" y="5886403"/>
            <a:ext cx="2510481" cy="856353"/>
          </a:xfrm>
          <a:prstGeom prst="rect">
            <a:avLst/>
          </a:prstGeom>
        </p:spPr>
      </p:pic>
      <p:sp>
        <p:nvSpPr>
          <p:cNvPr id="2" name="TextBox 1">
            <a:extLst>
              <a:ext uri="{FF2B5EF4-FFF2-40B4-BE49-F238E27FC236}">
                <a16:creationId xmlns:a16="http://schemas.microsoft.com/office/drawing/2014/main" id="{EABFC68E-151B-2349-9B8E-A0E7CAF8D122}"/>
              </a:ext>
            </a:extLst>
          </p:cNvPr>
          <p:cNvSpPr txBox="1"/>
          <p:nvPr/>
        </p:nvSpPr>
        <p:spPr>
          <a:xfrm>
            <a:off x="591671" y="1707776"/>
            <a:ext cx="7906870" cy="3877985"/>
          </a:xfrm>
          <a:prstGeom prst="rect">
            <a:avLst/>
          </a:prstGeom>
          <a:noFill/>
        </p:spPr>
        <p:txBody>
          <a:bodyPr wrap="square" rtlCol="0">
            <a:spAutoFit/>
          </a:bodyPr>
          <a:lstStyle/>
          <a:p>
            <a:pPr marL="342900" indent="-342900">
              <a:buClr>
                <a:srgbClr val="8DC635"/>
              </a:buClr>
              <a:buSzPct val="120000"/>
              <a:buFont typeface="Wingdings" pitchFamily="2" charset="2"/>
              <a:buChar char="§"/>
            </a:pPr>
            <a:r>
              <a:rPr lang="en-US" sz="2200" b="1" dirty="0"/>
              <a:t>Greater flexibility</a:t>
            </a:r>
            <a:br>
              <a:rPr lang="en-US" sz="2200" b="1" dirty="0"/>
            </a:br>
            <a:r>
              <a:rPr lang="en-US" dirty="0"/>
              <a:t>Plants can stay in the Air-Pot container for an extra year rather than be sold off at discounted prices. Or you can pot up for a more valuable plant next season.</a:t>
            </a:r>
            <a:br>
              <a:rPr lang="en-US" dirty="0"/>
            </a:br>
            <a:endParaRPr lang="en-US" dirty="0"/>
          </a:p>
          <a:p>
            <a:pPr marL="342900" indent="-342900">
              <a:buClr>
                <a:srgbClr val="8DC635"/>
              </a:buClr>
              <a:buSzPct val="120000"/>
              <a:buFont typeface="Wingdings" pitchFamily="2" charset="2"/>
              <a:buChar char="§"/>
            </a:pPr>
            <a:r>
              <a:rPr lang="en-US" sz="2200" b="1" dirty="0"/>
              <a:t>Healthier plants</a:t>
            </a:r>
            <a:br>
              <a:rPr lang="en-US" sz="2200" b="1" dirty="0"/>
            </a:br>
            <a:r>
              <a:rPr lang="en-US" dirty="0"/>
              <a:t>The health of Air-Pot grown plants means they sell quicker and for higher prices. The fantastic root system means better establishment when planted out, there are no losses to replace, and happy customers return to order more.</a:t>
            </a:r>
          </a:p>
          <a:p>
            <a:endParaRPr lang="en-US" dirty="0"/>
          </a:p>
          <a:p>
            <a:pPr marL="342900" indent="-342900">
              <a:buClr>
                <a:srgbClr val="8DC635"/>
              </a:buClr>
              <a:buSzPct val="120000"/>
              <a:buFont typeface="Wingdings" pitchFamily="2" charset="2"/>
              <a:buChar char="§"/>
            </a:pPr>
            <a:r>
              <a:rPr lang="en-US" sz="2200" b="1" dirty="0"/>
              <a:t>Easier handling</a:t>
            </a:r>
            <a:br>
              <a:rPr lang="en-US" sz="2200" b="1" dirty="0"/>
            </a:br>
            <a:r>
              <a:rPr lang="en-US" dirty="0"/>
              <a:t>The dense straight-sided root ball makes Air-Pot grown trees easy to transport and plant, with no waste being taken to the site.</a:t>
            </a:r>
          </a:p>
          <a:p>
            <a:endParaRPr lang="en-US" dirty="0"/>
          </a:p>
        </p:txBody>
      </p:sp>
      <p:pic>
        <p:nvPicPr>
          <p:cNvPr id="10" name="Picture 9">
            <a:extLst>
              <a:ext uri="{FF2B5EF4-FFF2-40B4-BE49-F238E27FC236}">
                <a16:creationId xmlns:a16="http://schemas.microsoft.com/office/drawing/2014/main" id="{B30EDEDB-CF1F-D649-B98C-3EC6FBA038AB}"/>
              </a:ext>
            </a:extLst>
          </p:cNvPr>
          <p:cNvPicPr>
            <a:picLocks noChangeAspect="1"/>
          </p:cNvPicPr>
          <p:nvPr/>
        </p:nvPicPr>
        <p:blipFill rotWithShape="1">
          <a:blip r:embed="rId4"/>
          <a:srcRect r="58596"/>
          <a:stretch/>
        </p:blipFill>
        <p:spPr>
          <a:xfrm>
            <a:off x="8730129" y="1644603"/>
            <a:ext cx="2982259" cy="4241799"/>
          </a:xfrm>
          <a:prstGeom prst="rect">
            <a:avLst/>
          </a:prstGeom>
          <a:ln w="19050">
            <a:solidFill>
              <a:srgbClr val="00502F"/>
            </a:solidFill>
          </a:ln>
        </p:spPr>
      </p:pic>
      <p:pic>
        <p:nvPicPr>
          <p:cNvPr id="12" name="Picture 2" descr="Air-Pot® | How the Air-Pot system works through enchancing root systems">
            <a:extLst>
              <a:ext uri="{FF2B5EF4-FFF2-40B4-BE49-F238E27FC236}">
                <a16:creationId xmlns:a16="http://schemas.microsoft.com/office/drawing/2014/main" id="{097E575F-E862-644D-B198-1E057E88EC0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967053" y="604463"/>
            <a:ext cx="1618736" cy="44372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995B18A-E50F-2841-8555-9E5B6673B096}"/>
              </a:ext>
            </a:extLst>
          </p:cNvPr>
          <p:cNvSpPr/>
          <p:nvPr/>
        </p:nvSpPr>
        <p:spPr>
          <a:xfrm>
            <a:off x="-94180" y="604463"/>
            <a:ext cx="3849181" cy="646267"/>
          </a:xfrm>
          <a:prstGeom prst="rect">
            <a:avLst/>
          </a:prstGeom>
          <a:solidFill>
            <a:srgbClr val="8DC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A2D91E7-26A2-2A4A-A871-2FDBEA85CDB0}"/>
              </a:ext>
            </a:extLst>
          </p:cNvPr>
          <p:cNvSpPr/>
          <p:nvPr/>
        </p:nvSpPr>
        <p:spPr>
          <a:xfrm>
            <a:off x="-212846" y="470677"/>
            <a:ext cx="3849181" cy="646267"/>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7E55BC5-A44A-D843-875E-0AA87865F180}"/>
              </a:ext>
            </a:extLst>
          </p:cNvPr>
          <p:cNvSpPr txBox="1"/>
          <p:nvPr/>
        </p:nvSpPr>
        <p:spPr>
          <a:xfrm>
            <a:off x="492211" y="526614"/>
            <a:ext cx="3042821"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Nurseries (cont.)</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9776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6221044C-867F-2044-913B-FDF6EA97B61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94437" y="3429000"/>
            <a:ext cx="11297563" cy="34290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207496B7-4E67-FF4F-A826-B0C68D065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11" y="5886403"/>
            <a:ext cx="2510481" cy="856353"/>
          </a:xfrm>
          <a:prstGeom prst="rect">
            <a:avLst/>
          </a:prstGeom>
        </p:spPr>
      </p:pic>
      <p:sp>
        <p:nvSpPr>
          <p:cNvPr id="2" name="TextBox 1">
            <a:extLst>
              <a:ext uri="{FF2B5EF4-FFF2-40B4-BE49-F238E27FC236}">
                <a16:creationId xmlns:a16="http://schemas.microsoft.com/office/drawing/2014/main" id="{EABFC68E-151B-2349-9B8E-A0E7CAF8D122}"/>
              </a:ext>
            </a:extLst>
          </p:cNvPr>
          <p:cNvSpPr txBox="1"/>
          <p:nvPr/>
        </p:nvSpPr>
        <p:spPr>
          <a:xfrm>
            <a:off x="591671" y="1707776"/>
            <a:ext cx="7906870" cy="3323987"/>
          </a:xfrm>
          <a:prstGeom prst="rect">
            <a:avLst/>
          </a:prstGeom>
          <a:noFill/>
        </p:spPr>
        <p:txBody>
          <a:bodyPr wrap="square" rtlCol="0">
            <a:spAutoFit/>
          </a:bodyPr>
          <a:lstStyle/>
          <a:p>
            <a:pPr marL="285750" indent="-285750">
              <a:buClr>
                <a:srgbClr val="8DC635"/>
              </a:buClr>
              <a:buSzPct val="120000"/>
              <a:buFont typeface="Wingdings" pitchFamily="2" charset="2"/>
              <a:buChar char="§"/>
            </a:pPr>
            <a:r>
              <a:rPr lang="en-US" sz="2200" b="1" dirty="0"/>
              <a:t>Propagating Endangered Species</a:t>
            </a:r>
            <a:br>
              <a:rPr lang="en-US" b="1" dirty="0"/>
            </a:br>
            <a:r>
              <a:rPr lang="en-US" dirty="0"/>
              <a:t>Radically improve the health and long-term survival of your trees.</a:t>
            </a:r>
            <a:br>
              <a:rPr lang="en-US" dirty="0"/>
            </a:br>
            <a:endParaRPr lang="en-US" dirty="0"/>
          </a:p>
          <a:p>
            <a:pPr marL="285750" indent="-285750">
              <a:buClr>
                <a:srgbClr val="8DC635"/>
              </a:buClr>
              <a:buSzPct val="120000"/>
              <a:buFont typeface="Wingdings" pitchFamily="2" charset="2"/>
              <a:buChar char="§"/>
            </a:pPr>
            <a:r>
              <a:rPr lang="en-US" sz="2200" b="1" dirty="0"/>
              <a:t>Research and conservation</a:t>
            </a:r>
            <a:br>
              <a:rPr lang="en-US" sz="2200" b="1" dirty="0"/>
            </a:br>
            <a:r>
              <a:rPr lang="en-US" dirty="0"/>
              <a:t>Botanical Institutions around the world trust the Air-Pot® system to produce the finest possible plant specimens for their academic research and conservation work.</a:t>
            </a:r>
            <a:br>
              <a:rPr lang="en-US" dirty="0"/>
            </a:br>
            <a:endParaRPr lang="en-US" dirty="0"/>
          </a:p>
          <a:p>
            <a:pPr marL="285750" indent="-285750">
              <a:buClr>
                <a:srgbClr val="8DC635"/>
              </a:buClr>
              <a:buSzPct val="120000"/>
              <a:buFont typeface="Wingdings" pitchFamily="2" charset="2"/>
              <a:buChar char="§"/>
            </a:pPr>
            <a:r>
              <a:rPr lang="en-US" sz="2200" b="1" dirty="0"/>
              <a:t>Greater resistance to disease</a:t>
            </a:r>
            <a:br>
              <a:rPr lang="en-US" sz="2200" b="1" dirty="0"/>
            </a:br>
            <a:r>
              <a:rPr lang="en-US" dirty="0"/>
              <a:t>Healthier trees have a higher resistance to disease which means less expenditure on pesticides and fungicides.</a:t>
            </a:r>
          </a:p>
        </p:txBody>
      </p:sp>
      <p:sp>
        <p:nvSpPr>
          <p:cNvPr id="10" name="Rectangle 9">
            <a:extLst>
              <a:ext uri="{FF2B5EF4-FFF2-40B4-BE49-F238E27FC236}">
                <a16:creationId xmlns:a16="http://schemas.microsoft.com/office/drawing/2014/main" id="{75F076FA-151C-5D4D-A90B-F333112C0098}"/>
              </a:ext>
            </a:extLst>
          </p:cNvPr>
          <p:cNvSpPr/>
          <p:nvPr/>
        </p:nvSpPr>
        <p:spPr>
          <a:xfrm>
            <a:off x="-94181" y="604463"/>
            <a:ext cx="4210689" cy="646267"/>
          </a:xfrm>
          <a:prstGeom prst="rect">
            <a:avLst/>
          </a:prstGeom>
          <a:solidFill>
            <a:srgbClr val="8DC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8ACD99-39D2-3643-8D55-E61D94739CCC}"/>
              </a:ext>
            </a:extLst>
          </p:cNvPr>
          <p:cNvSpPr/>
          <p:nvPr/>
        </p:nvSpPr>
        <p:spPr>
          <a:xfrm>
            <a:off x="-212847" y="470677"/>
            <a:ext cx="4210689" cy="646267"/>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2DA3618-9751-0D48-BD03-DA5DC401D8FE}"/>
              </a:ext>
            </a:extLst>
          </p:cNvPr>
          <p:cNvSpPr txBox="1"/>
          <p:nvPr/>
        </p:nvSpPr>
        <p:spPr>
          <a:xfrm>
            <a:off x="492211" y="526614"/>
            <a:ext cx="336181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Botanical Gardens</a:t>
            </a:r>
            <a:endParaRPr lang="en-US" dirty="0">
              <a:solidFill>
                <a:schemeClr val="bg1"/>
              </a:solidFill>
              <a:latin typeface="Arial" panose="020B0604020202020204" pitchFamily="34" charset="0"/>
              <a:cs typeface="Arial" panose="020B0604020202020204" pitchFamily="34" charset="0"/>
            </a:endParaRPr>
          </a:p>
        </p:txBody>
      </p:sp>
      <p:pic>
        <p:nvPicPr>
          <p:cNvPr id="14" name="Picture 2" descr="Air-Pot® | How the Air-Pot system works through enchancing root systems">
            <a:extLst>
              <a:ext uri="{FF2B5EF4-FFF2-40B4-BE49-F238E27FC236}">
                <a16:creationId xmlns:a16="http://schemas.microsoft.com/office/drawing/2014/main" id="{3734F79B-8678-A342-8595-47C90F85C85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967053" y="604463"/>
            <a:ext cx="1618736" cy="4437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plant, green, vegetable, several&#10;&#10;Description automatically generated">
            <a:extLst>
              <a:ext uri="{FF2B5EF4-FFF2-40B4-BE49-F238E27FC236}">
                <a16:creationId xmlns:a16="http://schemas.microsoft.com/office/drawing/2014/main" id="{3A1686FC-C887-5E41-BBC7-D67AB8CAC3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702919" y="2245099"/>
            <a:ext cx="5189288" cy="2893191"/>
          </a:xfrm>
          <a:prstGeom prst="rect">
            <a:avLst/>
          </a:prstGeom>
          <a:ln w="19050">
            <a:solidFill>
              <a:srgbClr val="00502F"/>
            </a:solidFill>
          </a:ln>
        </p:spPr>
      </p:pic>
    </p:spTree>
    <p:extLst>
      <p:ext uri="{BB962C8B-B14F-4D97-AF65-F5344CB8AC3E}">
        <p14:creationId xmlns:p14="http://schemas.microsoft.com/office/powerpoint/2010/main" val="2258513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6221044C-867F-2044-913B-FDF6EA97B61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94437" y="3429000"/>
            <a:ext cx="11297563" cy="34290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207496B7-4E67-FF4F-A826-B0C68D065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11" y="5886403"/>
            <a:ext cx="2510481" cy="856353"/>
          </a:xfrm>
          <a:prstGeom prst="rect">
            <a:avLst/>
          </a:prstGeom>
        </p:spPr>
      </p:pic>
      <p:sp>
        <p:nvSpPr>
          <p:cNvPr id="2" name="TextBox 1">
            <a:extLst>
              <a:ext uri="{FF2B5EF4-FFF2-40B4-BE49-F238E27FC236}">
                <a16:creationId xmlns:a16="http://schemas.microsoft.com/office/drawing/2014/main" id="{EABFC68E-151B-2349-9B8E-A0E7CAF8D122}"/>
              </a:ext>
            </a:extLst>
          </p:cNvPr>
          <p:cNvSpPr txBox="1"/>
          <p:nvPr/>
        </p:nvSpPr>
        <p:spPr>
          <a:xfrm>
            <a:off x="591671" y="1707776"/>
            <a:ext cx="7906870" cy="3323987"/>
          </a:xfrm>
          <a:prstGeom prst="rect">
            <a:avLst/>
          </a:prstGeom>
          <a:noFill/>
        </p:spPr>
        <p:txBody>
          <a:bodyPr wrap="square" rtlCol="0">
            <a:spAutoFit/>
          </a:bodyPr>
          <a:lstStyle/>
          <a:p>
            <a:pPr marL="342900" indent="-342900">
              <a:buClr>
                <a:srgbClr val="8DC635"/>
              </a:buClr>
              <a:buSzPct val="120000"/>
              <a:buFont typeface="Wingdings" pitchFamily="2" charset="2"/>
              <a:buChar char="§"/>
            </a:pPr>
            <a:r>
              <a:rPr lang="en-US" sz="2200" b="1" dirty="0"/>
              <a:t>Faster establishment with no loss</a:t>
            </a:r>
            <a:br>
              <a:rPr lang="en-US" sz="2200" b="1" dirty="0"/>
            </a:br>
            <a:r>
              <a:rPr lang="en-US" dirty="0"/>
              <a:t>Instant establishment and zero losses means no tree replacement costs.</a:t>
            </a:r>
            <a:br>
              <a:rPr lang="en-US" dirty="0"/>
            </a:br>
            <a:endParaRPr lang="en-US" dirty="0"/>
          </a:p>
          <a:p>
            <a:pPr marL="342900" indent="-342900">
              <a:buClr>
                <a:srgbClr val="8DC635"/>
              </a:buClr>
              <a:buSzPct val="120000"/>
              <a:buFont typeface="Wingdings" pitchFamily="2" charset="2"/>
              <a:buChar char="§"/>
            </a:pPr>
            <a:r>
              <a:rPr lang="en-US" sz="2200" b="1" dirty="0"/>
              <a:t>Lower costs</a:t>
            </a:r>
            <a:br>
              <a:rPr lang="en-US" sz="2200" b="1" dirty="0"/>
            </a:br>
            <a:r>
              <a:rPr lang="en-US" dirty="0"/>
              <a:t>Less potting on, along with all the other benefits of growing with Air-Pot containers, means less work and lower labour costs.</a:t>
            </a:r>
          </a:p>
          <a:p>
            <a:endParaRPr lang="en-US" dirty="0"/>
          </a:p>
          <a:p>
            <a:pPr marL="342900" indent="-342900">
              <a:buClr>
                <a:srgbClr val="8DC635"/>
              </a:buClr>
              <a:buSzPct val="120000"/>
              <a:buFont typeface="Wingdings" pitchFamily="2" charset="2"/>
              <a:buChar char="§"/>
            </a:pPr>
            <a:r>
              <a:rPr lang="en-US" sz="2200" b="1" dirty="0"/>
              <a:t>Environmentally responsible</a:t>
            </a:r>
            <a:br>
              <a:rPr lang="en-US" sz="2200" b="1" dirty="0"/>
            </a:br>
            <a:r>
              <a:rPr lang="en-US" dirty="0"/>
              <a:t>Air-Pot containers are made from recycled plastic. Trees grown in Air-Pot containers grow 40% faster, depending on species, and absorb at least an additional 4kg of CO2 each year.</a:t>
            </a:r>
          </a:p>
        </p:txBody>
      </p:sp>
      <p:pic>
        <p:nvPicPr>
          <p:cNvPr id="12" name="Picture 2" descr="Air-Pot® | How the Air-Pot system works through enchancing root systems">
            <a:extLst>
              <a:ext uri="{FF2B5EF4-FFF2-40B4-BE49-F238E27FC236}">
                <a16:creationId xmlns:a16="http://schemas.microsoft.com/office/drawing/2014/main" id="{6333A189-A3C0-7947-B35F-4C0F80BA05C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967053" y="604463"/>
            <a:ext cx="1618736" cy="44372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F554ED6-8D80-684D-9C35-ABFF8C93422C}"/>
              </a:ext>
            </a:extLst>
          </p:cNvPr>
          <p:cNvSpPr/>
          <p:nvPr/>
        </p:nvSpPr>
        <p:spPr>
          <a:xfrm>
            <a:off x="-94181" y="604463"/>
            <a:ext cx="5369638" cy="646267"/>
          </a:xfrm>
          <a:prstGeom prst="rect">
            <a:avLst/>
          </a:prstGeom>
          <a:solidFill>
            <a:srgbClr val="8DC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DB75AC2-695E-1E43-9269-3B8B499F04ED}"/>
              </a:ext>
            </a:extLst>
          </p:cNvPr>
          <p:cNvSpPr/>
          <p:nvPr/>
        </p:nvSpPr>
        <p:spPr>
          <a:xfrm>
            <a:off x="-212847" y="470677"/>
            <a:ext cx="5369638" cy="646267"/>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B4EB50C-6568-F546-8576-D4D28647F93F}"/>
              </a:ext>
            </a:extLst>
          </p:cNvPr>
          <p:cNvSpPr txBox="1"/>
          <p:nvPr/>
        </p:nvSpPr>
        <p:spPr>
          <a:xfrm>
            <a:off x="492211" y="526614"/>
            <a:ext cx="4560864"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Botanical Gardens (cont.)</a:t>
            </a:r>
            <a:endParaRPr lang="en-US" dirty="0">
              <a:solidFill>
                <a:schemeClr val="bg1"/>
              </a:solidFill>
              <a:latin typeface="Arial" panose="020B0604020202020204" pitchFamily="34" charset="0"/>
              <a:cs typeface="Arial" panose="020B0604020202020204" pitchFamily="34" charset="0"/>
            </a:endParaRPr>
          </a:p>
        </p:txBody>
      </p:sp>
      <p:pic>
        <p:nvPicPr>
          <p:cNvPr id="5" name="Picture 4" descr="A picture containing plant, palm, tree, furniture&#10;&#10;Description automatically generated">
            <a:extLst>
              <a:ext uri="{FF2B5EF4-FFF2-40B4-BE49-F238E27FC236}">
                <a16:creationId xmlns:a16="http://schemas.microsoft.com/office/drawing/2014/main" id="{ED8B2F94-A6C6-8345-93A2-5A7ADE6DF2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2920" y="2245099"/>
            <a:ext cx="5189287" cy="2917280"/>
          </a:xfrm>
          <a:prstGeom prst="rect">
            <a:avLst/>
          </a:prstGeom>
          <a:ln w="19050">
            <a:solidFill>
              <a:srgbClr val="00502F"/>
            </a:solidFill>
          </a:ln>
        </p:spPr>
      </p:pic>
    </p:spTree>
    <p:extLst>
      <p:ext uri="{BB962C8B-B14F-4D97-AF65-F5344CB8AC3E}">
        <p14:creationId xmlns:p14="http://schemas.microsoft.com/office/powerpoint/2010/main" val="2564290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6221044C-867F-2044-913B-FDF6EA97B61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94437" y="3429000"/>
            <a:ext cx="11297563" cy="34290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207496B7-4E67-FF4F-A826-B0C68D065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11" y="5886403"/>
            <a:ext cx="2510481" cy="856353"/>
          </a:xfrm>
          <a:prstGeom prst="rect">
            <a:avLst/>
          </a:prstGeom>
        </p:spPr>
      </p:pic>
      <p:sp>
        <p:nvSpPr>
          <p:cNvPr id="2" name="TextBox 1">
            <a:extLst>
              <a:ext uri="{FF2B5EF4-FFF2-40B4-BE49-F238E27FC236}">
                <a16:creationId xmlns:a16="http://schemas.microsoft.com/office/drawing/2014/main" id="{EABFC68E-151B-2349-9B8E-A0E7CAF8D122}"/>
              </a:ext>
            </a:extLst>
          </p:cNvPr>
          <p:cNvSpPr txBox="1"/>
          <p:nvPr/>
        </p:nvSpPr>
        <p:spPr>
          <a:xfrm>
            <a:off x="894437" y="1707776"/>
            <a:ext cx="3911479" cy="984885"/>
          </a:xfrm>
          <a:prstGeom prst="rect">
            <a:avLst/>
          </a:prstGeom>
          <a:noFill/>
        </p:spPr>
        <p:txBody>
          <a:bodyPr wrap="square" rtlCol="0">
            <a:spAutoFit/>
          </a:bodyPr>
          <a:lstStyle/>
          <a:p>
            <a:pPr>
              <a:buClr>
                <a:srgbClr val="8DC635"/>
              </a:buClr>
              <a:buSzPct val="120000"/>
            </a:pPr>
            <a:r>
              <a:rPr lang="en-US" sz="2200" b="1" dirty="0"/>
              <a:t>Former pot-in-pot system</a:t>
            </a:r>
            <a:br>
              <a:rPr lang="en-US" sz="2200" b="1" dirty="0"/>
            </a:br>
            <a:r>
              <a:rPr lang="en-US" dirty="0"/>
              <a:t>Constriction of the trunk foot by roots after six years. This tree gradually died.</a:t>
            </a:r>
          </a:p>
        </p:txBody>
      </p:sp>
      <p:pic>
        <p:nvPicPr>
          <p:cNvPr id="12" name="Picture 2" descr="Air-Pot® | How the Air-Pot system works through enchancing root systems">
            <a:extLst>
              <a:ext uri="{FF2B5EF4-FFF2-40B4-BE49-F238E27FC236}">
                <a16:creationId xmlns:a16="http://schemas.microsoft.com/office/drawing/2014/main" id="{6333A189-A3C0-7947-B35F-4C0F80BA05C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967053" y="604463"/>
            <a:ext cx="1618736" cy="44372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E69C9C0-384E-EE45-AF13-4621B119831F}"/>
              </a:ext>
            </a:extLst>
          </p:cNvPr>
          <p:cNvSpPr/>
          <p:nvPr/>
        </p:nvSpPr>
        <p:spPr>
          <a:xfrm>
            <a:off x="-94181" y="604463"/>
            <a:ext cx="4125941" cy="646267"/>
          </a:xfrm>
          <a:prstGeom prst="rect">
            <a:avLst/>
          </a:prstGeom>
          <a:solidFill>
            <a:srgbClr val="8DC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EE57130-C9C5-A444-A63F-104E39D39AED}"/>
              </a:ext>
            </a:extLst>
          </p:cNvPr>
          <p:cNvSpPr/>
          <p:nvPr/>
        </p:nvSpPr>
        <p:spPr>
          <a:xfrm>
            <a:off x="-212847" y="470677"/>
            <a:ext cx="4125941" cy="646267"/>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8D383B3-398D-5C4C-9B33-4F922BDF387B}"/>
              </a:ext>
            </a:extLst>
          </p:cNvPr>
          <p:cNvSpPr txBox="1"/>
          <p:nvPr/>
        </p:nvSpPr>
        <p:spPr>
          <a:xfrm>
            <a:off x="492211" y="526614"/>
            <a:ext cx="3199915"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Root Comparison</a:t>
            </a:r>
            <a:endParaRPr lang="en-US"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B50CCBE-E2D7-294D-AE7D-7C655801E259}"/>
              </a:ext>
            </a:extLst>
          </p:cNvPr>
          <p:cNvPicPr>
            <a:picLocks noChangeAspect="1"/>
          </p:cNvPicPr>
          <p:nvPr/>
        </p:nvPicPr>
        <p:blipFill>
          <a:blip r:embed="rId5"/>
          <a:stretch>
            <a:fillRect/>
          </a:stretch>
        </p:blipFill>
        <p:spPr>
          <a:xfrm>
            <a:off x="5574857" y="2702439"/>
            <a:ext cx="3720093" cy="2871283"/>
          </a:xfrm>
          <a:prstGeom prst="rect">
            <a:avLst/>
          </a:prstGeom>
          <a:ln w="19050">
            <a:solidFill>
              <a:srgbClr val="00502F"/>
            </a:solidFill>
          </a:ln>
        </p:spPr>
      </p:pic>
      <p:sp>
        <p:nvSpPr>
          <p:cNvPr id="16" name="TextBox 15">
            <a:extLst>
              <a:ext uri="{FF2B5EF4-FFF2-40B4-BE49-F238E27FC236}">
                <a16:creationId xmlns:a16="http://schemas.microsoft.com/office/drawing/2014/main" id="{E5745578-D454-6640-AE88-BD8E4F43457C}"/>
              </a:ext>
            </a:extLst>
          </p:cNvPr>
          <p:cNvSpPr txBox="1"/>
          <p:nvPr/>
        </p:nvSpPr>
        <p:spPr>
          <a:xfrm>
            <a:off x="5574856" y="1707776"/>
            <a:ext cx="3803060" cy="707886"/>
          </a:xfrm>
          <a:prstGeom prst="rect">
            <a:avLst/>
          </a:prstGeom>
          <a:noFill/>
        </p:spPr>
        <p:txBody>
          <a:bodyPr wrap="square" rtlCol="0">
            <a:spAutoFit/>
          </a:bodyPr>
          <a:lstStyle/>
          <a:p>
            <a:pPr>
              <a:buClr>
                <a:srgbClr val="8DC635"/>
              </a:buClr>
              <a:buSzPct val="120000"/>
            </a:pPr>
            <a:r>
              <a:rPr lang="en-US" sz="2200" b="1" dirty="0"/>
              <a:t>Former Air-Pot container</a:t>
            </a:r>
            <a:br>
              <a:rPr lang="en-US" sz="2200" b="1" dirty="0"/>
            </a:br>
            <a:r>
              <a:rPr lang="en-US" dirty="0"/>
              <a:t>Normal radial rooting after eight years.</a:t>
            </a:r>
          </a:p>
        </p:txBody>
      </p:sp>
      <p:pic>
        <p:nvPicPr>
          <p:cNvPr id="6" name="Picture 5">
            <a:extLst>
              <a:ext uri="{FF2B5EF4-FFF2-40B4-BE49-F238E27FC236}">
                <a16:creationId xmlns:a16="http://schemas.microsoft.com/office/drawing/2014/main" id="{131FC3D3-F405-254C-83F5-42A98FF3566F}"/>
              </a:ext>
            </a:extLst>
          </p:cNvPr>
          <p:cNvPicPr>
            <a:picLocks noChangeAspect="1"/>
          </p:cNvPicPr>
          <p:nvPr/>
        </p:nvPicPr>
        <p:blipFill>
          <a:blip r:embed="rId6"/>
          <a:stretch>
            <a:fillRect/>
          </a:stretch>
        </p:blipFill>
        <p:spPr>
          <a:xfrm>
            <a:off x="894437" y="2692661"/>
            <a:ext cx="3800228" cy="2871283"/>
          </a:xfrm>
          <a:prstGeom prst="rect">
            <a:avLst/>
          </a:prstGeom>
          <a:ln w="19050">
            <a:solidFill>
              <a:srgbClr val="00502F"/>
            </a:solidFill>
          </a:ln>
        </p:spPr>
      </p:pic>
    </p:spTree>
    <p:extLst>
      <p:ext uri="{BB962C8B-B14F-4D97-AF65-F5344CB8AC3E}">
        <p14:creationId xmlns:p14="http://schemas.microsoft.com/office/powerpoint/2010/main" val="3746586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6221044C-867F-2044-913B-FDF6EA97B61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94437" y="3429000"/>
            <a:ext cx="11297563" cy="3429000"/>
          </a:xfrm>
          <a:prstGeom prst="rect">
            <a:avLst/>
          </a:prstGeom>
        </p:spPr>
      </p:pic>
      <p:sp>
        <p:nvSpPr>
          <p:cNvPr id="19" name="Rectangle 18">
            <a:extLst>
              <a:ext uri="{FF2B5EF4-FFF2-40B4-BE49-F238E27FC236}">
                <a16:creationId xmlns:a16="http://schemas.microsoft.com/office/drawing/2014/main" id="{3587C6E8-C4DC-CB4D-9BC4-1416721D625E}"/>
              </a:ext>
            </a:extLst>
          </p:cNvPr>
          <p:cNvSpPr/>
          <p:nvPr/>
        </p:nvSpPr>
        <p:spPr>
          <a:xfrm>
            <a:off x="-94181" y="604463"/>
            <a:ext cx="3241627" cy="646267"/>
          </a:xfrm>
          <a:prstGeom prst="rect">
            <a:avLst/>
          </a:prstGeom>
          <a:solidFill>
            <a:srgbClr val="8DC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D903C1-200D-1240-B40D-DC30094BE045}"/>
              </a:ext>
            </a:extLst>
          </p:cNvPr>
          <p:cNvSpPr/>
          <p:nvPr/>
        </p:nvSpPr>
        <p:spPr>
          <a:xfrm>
            <a:off x="-246580" y="452063"/>
            <a:ext cx="3241627" cy="646267"/>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0A6AD94-CFFE-8748-9977-051D9338216E}"/>
              </a:ext>
            </a:extLst>
          </p:cNvPr>
          <p:cNvSpPr txBox="1"/>
          <p:nvPr/>
        </p:nvSpPr>
        <p:spPr>
          <a:xfrm>
            <a:off x="492211" y="501214"/>
            <a:ext cx="2382383"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Components</a:t>
            </a:r>
            <a:endParaRPr lang="en-US" dirty="0">
              <a:solidFill>
                <a:schemeClr val="bg1"/>
              </a:solidFill>
              <a:latin typeface="Arial" panose="020B0604020202020204" pitchFamily="34" charset="0"/>
              <a:cs typeface="Arial" panose="020B0604020202020204" pitchFamily="34" charset="0"/>
            </a:endParaRPr>
          </a:p>
        </p:txBody>
      </p:sp>
      <p:pic>
        <p:nvPicPr>
          <p:cNvPr id="11" name="Picture 10" descr="A close up of a sign&#10;&#10;Description automatically generated">
            <a:extLst>
              <a:ext uri="{FF2B5EF4-FFF2-40B4-BE49-F238E27FC236}">
                <a16:creationId xmlns:a16="http://schemas.microsoft.com/office/drawing/2014/main" id="{207496B7-4E67-FF4F-A826-B0C68D065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11" y="5886403"/>
            <a:ext cx="2510481" cy="856353"/>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C4F8AA84-6C90-6140-96EF-E048E889E49C}"/>
              </a:ext>
            </a:extLst>
          </p:cNvPr>
          <p:cNvPicPr>
            <a:picLocks noChangeAspect="1"/>
          </p:cNvPicPr>
          <p:nvPr/>
        </p:nvPicPr>
        <p:blipFill rotWithShape="1">
          <a:blip r:embed="rId4">
            <a:extLst>
              <a:ext uri="{28A0092B-C50C-407E-A947-70E740481C1C}">
                <a14:useLocalDpi xmlns:a14="http://schemas.microsoft.com/office/drawing/2010/main" val="0"/>
              </a:ext>
            </a:extLst>
          </a:blip>
          <a:srcRect t="2382"/>
          <a:stretch/>
        </p:blipFill>
        <p:spPr>
          <a:xfrm>
            <a:off x="0" y="1981200"/>
            <a:ext cx="12192000" cy="2968024"/>
          </a:xfrm>
          <a:prstGeom prst="rect">
            <a:avLst/>
          </a:prstGeom>
        </p:spPr>
      </p:pic>
      <p:pic>
        <p:nvPicPr>
          <p:cNvPr id="8" name="Picture 2" descr="Air-Pot® | How the Air-Pot system works through enchancing root systems">
            <a:extLst>
              <a:ext uri="{FF2B5EF4-FFF2-40B4-BE49-F238E27FC236}">
                <a16:creationId xmlns:a16="http://schemas.microsoft.com/office/drawing/2014/main" id="{0C53F686-ACC1-F543-A944-40B51E5A7B5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967053" y="604463"/>
            <a:ext cx="1618736" cy="443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89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6221044C-867F-2044-913B-FDF6EA97B61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94437" y="3429000"/>
            <a:ext cx="11297563" cy="3429000"/>
          </a:xfrm>
          <a:prstGeom prst="rect">
            <a:avLst/>
          </a:prstGeom>
        </p:spPr>
      </p:pic>
      <p:sp>
        <p:nvSpPr>
          <p:cNvPr id="19" name="Rectangle 18">
            <a:extLst>
              <a:ext uri="{FF2B5EF4-FFF2-40B4-BE49-F238E27FC236}">
                <a16:creationId xmlns:a16="http://schemas.microsoft.com/office/drawing/2014/main" id="{3587C6E8-C4DC-CB4D-9BC4-1416721D625E}"/>
              </a:ext>
            </a:extLst>
          </p:cNvPr>
          <p:cNvSpPr/>
          <p:nvPr/>
        </p:nvSpPr>
        <p:spPr>
          <a:xfrm>
            <a:off x="-94181" y="604463"/>
            <a:ext cx="3254239" cy="646267"/>
          </a:xfrm>
          <a:prstGeom prst="rect">
            <a:avLst/>
          </a:prstGeom>
          <a:solidFill>
            <a:srgbClr val="8DC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D903C1-200D-1240-B40D-DC30094BE045}"/>
              </a:ext>
            </a:extLst>
          </p:cNvPr>
          <p:cNvSpPr/>
          <p:nvPr/>
        </p:nvSpPr>
        <p:spPr>
          <a:xfrm>
            <a:off x="-246580" y="452063"/>
            <a:ext cx="3241627" cy="646267"/>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0A6AD94-CFFE-8748-9977-051D9338216E}"/>
              </a:ext>
            </a:extLst>
          </p:cNvPr>
          <p:cNvSpPr txBox="1"/>
          <p:nvPr/>
        </p:nvSpPr>
        <p:spPr>
          <a:xfrm>
            <a:off x="492211" y="501214"/>
            <a:ext cx="2382383"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Components</a:t>
            </a:r>
            <a:endParaRPr lang="en-US" dirty="0">
              <a:solidFill>
                <a:schemeClr val="bg1"/>
              </a:solidFill>
              <a:latin typeface="Arial" panose="020B0604020202020204" pitchFamily="34" charset="0"/>
              <a:cs typeface="Arial" panose="020B0604020202020204" pitchFamily="34" charset="0"/>
            </a:endParaRPr>
          </a:p>
        </p:txBody>
      </p:sp>
      <p:pic>
        <p:nvPicPr>
          <p:cNvPr id="11" name="Picture 10" descr="A close up of a sign&#10;&#10;Description automatically generated">
            <a:extLst>
              <a:ext uri="{FF2B5EF4-FFF2-40B4-BE49-F238E27FC236}">
                <a16:creationId xmlns:a16="http://schemas.microsoft.com/office/drawing/2014/main" id="{207496B7-4E67-FF4F-A826-B0C68D065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11" y="5886403"/>
            <a:ext cx="2510481" cy="856353"/>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C4DA8575-781B-B64C-B14C-11F326383E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03068"/>
            <a:ext cx="12192000" cy="3251863"/>
          </a:xfrm>
          <a:prstGeom prst="rect">
            <a:avLst/>
          </a:prstGeom>
        </p:spPr>
      </p:pic>
      <p:pic>
        <p:nvPicPr>
          <p:cNvPr id="10" name="Picture 2" descr="Air-Pot® | How the Air-Pot system works through enchancing root systems">
            <a:extLst>
              <a:ext uri="{FF2B5EF4-FFF2-40B4-BE49-F238E27FC236}">
                <a16:creationId xmlns:a16="http://schemas.microsoft.com/office/drawing/2014/main" id="{8B4BFB32-3AFB-5447-AAA2-8AFA6EC713C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967053" y="604463"/>
            <a:ext cx="1618736" cy="443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786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6221044C-867F-2044-913B-FDF6EA97B61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94437" y="3429000"/>
            <a:ext cx="11297563" cy="3429000"/>
          </a:xfrm>
          <a:prstGeom prst="rect">
            <a:avLst/>
          </a:prstGeom>
        </p:spPr>
      </p:pic>
      <p:sp>
        <p:nvSpPr>
          <p:cNvPr id="19" name="Rectangle 18">
            <a:extLst>
              <a:ext uri="{FF2B5EF4-FFF2-40B4-BE49-F238E27FC236}">
                <a16:creationId xmlns:a16="http://schemas.microsoft.com/office/drawing/2014/main" id="{3587C6E8-C4DC-CB4D-9BC4-1416721D625E}"/>
              </a:ext>
            </a:extLst>
          </p:cNvPr>
          <p:cNvSpPr/>
          <p:nvPr/>
        </p:nvSpPr>
        <p:spPr>
          <a:xfrm>
            <a:off x="-94180" y="604463"/>
            <a:ext cx="2742787" cy="646267"/>
          </a:xfrm>
          <a:prstGeom prst="rect">
            <a:avLst/>
          </a:prstGeom>
          <a:solidFill>
            <a:srgbClr val="8DC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D903C1-200D-1240-B40D-DC30094BE045}"/>
              </a:ext>
            </a:extLst>
          </p:cNvPr>
          <p:cNvSpPr/>
          <p:nvPr/>
        </p:nvSpPr>
        <p:spPr>
          <a:xfrm>
            <a:off x="-246580" y="452063"/>
            <a:ext cx="2762599" cy="646267"/>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0A6AD94-CFFE-8748-9977-051D9338216E}"/>
              </a:ext>
            </a:extLst>
          </p:cNvPr>
          <p:cNvSpPr txBox="1"/>
          <p:nvPr/>
        </p:nvSpPr>
        <p:spPr>
          <a:xfrm>
            <a:off x="492211" y="501214"/>
            <a:ext cx="1883849"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Assembly</a:t>
            </a:r>
            <a:endParaRPr lang="en-US" dirty="0">
              <a:solidFill>
                <a:schemeClr val="bg1"/>
              </a:solidFill>
              <a:latin typeface="Arial" panose="020B0604020202020204" pitchFamily="34" charset="0"/>
              <a:cs typeface="Arial" panose="020B0604020202020204" pitchFamily="34" charset="0"/>
            </a:endParaRPr>
          </a:p>
        </p:txBody>
      </p:sp>
      <p:pic>
        <p:nvPicPr>
          <p:cNvPr id="11" name="Picture 10" descr="A close up of a sign&#10;&#10;Description automatically generated">
            <a:extLst>
              <a:ext uri="{FF2B5EF4-FFF2-40B4-BE49-F238E27FC236}">
                <a16:creationId xmlns:a16="http://schemas.microsoft.com/office/drawing/2014/main" id="{207496B7-4E67-FF4F-A826-B0C68D065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11" y="5886403"/>
            <a:ext cx="2510481" cy="856353"/>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2245AABE-5975-5640-8E1E-AA2C6ADAC145}"/>
              </a:ext>
            </a:extLst>
          </p:cNvPr>
          <p:cNvPicPr>
            <a:picLocks noChangeAspect="1"/>
          </p:cNvPicPr>
          <p:nvPr/>
        </p:nvPicPr>
        <p:blipFill rotWithShape="1">
          <a:blip r:embed="rId4">
            <a:extLst>
              <a:ext uri="{28A0092B-C50C-407E-A947-70E740481C1C}">
                <a14:useLocalDpi xmlns:a14="http://schemas.microsoft.com/office/drawing/2010/main" val="0"/>
              </a:ext>
            </a:extLst>
          </a:blip>
          <a:srcRect b="53083"/>
          <a:stretch/>
        </p:blipFill>
        <p:spPr>
          <a:xfrm>
            <a:off x="492211" y="2221289"/>
            <a:ext cx="10699569" cy="3549870"/>
          </a:xfrm>
          <a:prstGeom prst="rect">
            <a:avLst/>
          </a:prstGeom>
        </p:spPr>
      </p:pic>
      <p:sp>
        <p:nvSpPr>
          <p:cNvPr id="2" name="TextBox 1">
            <a:extLst>
              <a:ext uri="{FF2B5EF4-FFF2-40B4-BE49-F238E27FC236}">
                <a16:creationId xmlns:a16="http://schemas.microsoft.com/office/drawing/2014/main" id="{39D0E91A-779A-6D47-AACF-5AA14961051E}"/>
              </a:ext>
            </a:extLst>
          </p:cNvPr>
          <p:cNvSpPr txBox="1"/>
          <p:nvPr/>
        </p:nvSpPr>
        <p:spPr>
          <a:xfrm>
            <a:off x="1000221" y="1492735"/>
            <a:ext cx="9616979" cy="1015663"/>
          </a:xfrm>
          <a:prstGeom prst="rect">
            <a:avLst/>
          </a:prstGeom>
          <a:noFill/>
        </p:spPr>
        <p:txBody>
          <a:bodyPr wrap="square" rtlCol="0">
            <a:spAutoFit/>
          </a:bodyPr>
          <a:lstStyle/>
          <a:p>
            <a:r>
              <a:rPr lang="en-US" sz="2000" dirty="0"/>
              <a:t>For Air-Pot containers to work properly it’s essential that they are assembled correctly.</a:t>
            </a:r>
          </a:p>
          <a:p>
            <a:r>
              <a:rPr lang="en-US" sz="2000" dirty="0"/>
              <a:t>The cones with holes must be on the outside, the row of uncut cones that forms the water reservoir at the top, and the base three rows of cones up from the bottom.</a:t>
            </a:r>
          </a:p>
        </p:txBody>
      </p:sp>
      <p:pic>
        <p:nvPicPr>
          <p:cNvPr id="10" name="Picture 2" descr="Air-Pot® | How the Air-Pot system works through enchancing root systems">
            <a:extLst>
              <a:ext uri="{FF2B5EF4-FFF2-40B4-BE49-F238E27FC236}">
                <a16:creationId xmlns:a16="http://schemas.microsoft.com/office/drawing/2014/main" id="{493A88CF-6BA3-4641-859B-787010F4F0C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967053" y="604463"/>
            <a:ext cx="1618736" cy="443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738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6221044C-867F-2044-913B-FDF6EA97B61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94437" y="3429000"/>
            <a:ext cx="11297563" cy="3429000"/>
          </a:xfrm>
          <a:prstGeom prst="rect">
            <a:avLst/>
          </a:prstGeom>
        </p:spPr>
      </p:pic>
      <p:sp>
        <p:nvSpPr>
          <p:cNvPr id="19" name="Rectangle 18">
            <a:extLst>
              <a:ext uri="{FF2B5EF4-FFF2-40B4-BE49-F238E27FC236}">
                <a16:creationId xmlns:a16="http://schemas.microsoft.com/office/drawing/2014/main" id="{3587C6E8-C4DC-CB4D-9BC4-1416721D625E}"/>
              </a:ext>
            </a:extLst>
          </p:cNvPr>
          <p:cNvSpPr/>
          <p:nvPr/>
        </p:nvSpPr>
        <p:spPr>
          <a:xfrm>
            <a:off x="-94181" y="604463"/>
            <a:ext cx="3954955" cy="646267"/>
          </a:xfrm>
          <a:prstGeom prst="rect">
            <a:avLst/>
          </a:prstGeom>
          <a:solidFill>
            <a:srgbClr val="8DC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D903C1-200D-1240-B40D-DC30094BE045}"/>
              </a:ext>
            </a:extLst>
          </p:cNvPr>
          <p:cNvSpPr/>
          <p:nvPr/>
        </p:nvSpPr>
        <p:spPr>
          <a:xfrm>
            <a:off x="-246580" y="452063"/>
            <a:ext cx="3954955" cy="646267"/>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0A6AD94-CFFE-8748-9977-051D9338216E}"/>
              </a:ext>
            </a:extLst>
          </p:cNvPr>
          <p:cNvSpPr txBox="1"/>
          <p:nvPr/>
        </p:nvSpPr>
        <p:spPr>
          <a:xfrm>
            <a:off x="492211" y="501214"/>
            <a:ext cx="3082895"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Assembly (cont.)</a:t>
            </a:r>
            <a:endParaRPr lang="en-US" dirty="0">
              <a:solidFill>
                <a:schemeClr val="bg1"/>
              </a:solidFill>
              <a:latin typeface="Arial" panose="020B0604020202020204" pitchFamily="34" charset="0"/>
              <a:cs typeface="Arial" panose="020B0604020202020204" pitchFamily="34" charset="0"/>
            </a:endParaRPr>
          </a:p>
        </p:txBody>
      </p:sp>
      <p:pic>
        <p:nvPicPr>
          <p:cNvPr id="11" name="Picture 10" descr="A close up of a sign&#10;&#10;Description automatically generated">
            <a:extLst>
              <a:ext uri="{FF2B5EF4-FFF2-40B4-BE49-F238E27FC236}">
                <a16:creationId xmlns:a16="http://schemas.microsoft.com/office/drawing/2014/main" id="{207496B7-4E67-FF4F-A826-B0C68D065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11" y="5886403"/>
            <a:ext cx="2510481" cy="856353"/>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43BF00A4-C533-3246-BBA4-5001983316E3}"/>
              </a:ext>
            </a:extLst>
          </p:cNvPr>
          <p:cNvPicPr>
            <a:picLocks noChangeAspect="1"/>
          </p:cNvPicPr>
          <p:nvPr/>
        </p:nvPicPr>
        <p:blipFill rotWithShape="1">
          <a:blip r:embed="rId4">
            <a:extLst>
              <a:ext uri="{28A0092B-C50C-407E-A947-70E740481C1C}">
                <a14:useLocalDpi xmlns:a14="http://schemas.microsoft.com/office/drawing/2010/main" val="0"/>
              </a:ext>
            </a:extLst>
          </a:blip>
          <a:srcRect t="45574" b="10281"/>
          <a:stretch/>
        </p:blipFill>
        <p:spPr>
          <a:xfrm>
            <a:off x="492210" y="1574800"/>
            <a:ext cx="10699569" cy="3340100"/>
          </a:xfrm>
          <a:prstGeom prst="rect">
            <a:avLst/>
          </a:prstGeom>
        </p:spPr>
      </p:pic>
      <p:pic>
        <p:nvPicPr>
          <p:cNvPr id="10" name="Picture 2" descr="Air-Pot® | How the Air-Pot system works through enchancing root systems">
            <a:extLst>
              <a:ext uri="{FF2B5EF4-FFF2-40B4-BE49-F238E27FC236}">
                <a16:creationId xmlns:a16="http://schemas.microsoft.com/office/drawing/2014/main" id="{1DF503E3-BB16-DE46-A7DD-822D776F6B3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967053" y="604463"/>
            <a:ext cx="1618736" cy="443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635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6221044C-867F-2044-913B-FDF6EA97B61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94437" y="3429000"/>
            <a:ext cx="11297563" cy="34290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207496B7-4E67-FF4F-A826-B0C68D065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11" y="5886403"/>
            <a:ext cx="2510481" cy="856353"/>
          </a:xfrm>
          <a:prstGeom prst="rect">
            <a:avLst/>
          </a:prstGeom>
        </p:spPr>
      </p:pic>
      <p:sp>
        <p:nvSpPr>
          <p:cNvPr id="2" name="TextBox 1">
            <a:extLst>
              <a:ext uri="{FF2B5EF4-FFF2-40B4-BE49-F238E27FC236}">
                <a16:creationId xmlns:a16="http://schemas.microsoft.com/office/drawing/2014/main" id="{EABFC68E-151B-2349-9B8E-A0E7CAF8D122}"/>
              </a:ext>
            </a:extLst>
          </p:cNvPr>
          <p:cNvSpPr txBox="1"/>
          <p:nvPr/>
        </p:nvSpPr>
        <p:spPr>
          <a:xfrm>
            <a:off x="591671" y="1707776"/>
            <a:ext cx="7906870" cy="3600986"/>
          </a:xfrm>
          <a:prstGeom prst="rect">
            <a:avLst/>
          </a:prstGeom>
          <a:noFill/>
        </p:spPr>
        <p:txBody>
          <a:bodyPr wrap="square" rtlCol="0">
            <a:spAutoFit/>
          </a:bodyPr>
          <a:lstStyle/>
          <a:p>
            <a:pPr>
              <a:buClr>
                <a:srgbClr val="8DC635"/>
              </a:buClr>
              <a:buSzPct val="120000"/>
            </a:pPr>
            <a:r>
              <a:rPr lang="en-US" sz="2200" dirty="0"/>
              <a:t>Realising the full benefits of growing with Air-Pot containers </a:t>
            </a:r>
            <a:r>
              <a:rPr lang="en-US" sz="2200" b="1" dirty="0"/>
              <a:t>requires a fundamentally different approach </a:t>
            </a:r>
            <a:r>
              <a:rPr lang="en-US" sz="2200" dirty="0"/>
              <a:t>to growing with standard pots and should include </a:t>
            </a:r>
            <a:r>
              <a:rPr lang="en-US" sz="2200" b="1" dirty="0"/>
              <a:t>changes to your whole system</a:t>
            </a:r>
            <a:r>
              <a:rPr lang="en-US" sz="2200" dirty="0"/>
              <a:t>.</a:t>
            </a:r>
            <a:br>
              <a:rPr lang="en-US" dirty="0"/>
            </a:br>
            <a:endParaRPr lang="en-US" dirty="0"/>
          </a:p>
          <a:p>
            <a:pPr marL="285750" indent="-285750">
              <a:buClr>
                <a:srgbClr val="8DC635"/>
              </a:buClr>
              <a:buSzPct val="120000"/>
              <a:buFont typeface="Wingdings" pitchFamily="2" charset="2"/>
              <a:buChar char="§"/>
            </a:pPr>
            <a:r>
              <a:rPr lang="en-US" b="1" dirty="0"/>
              <a:t>Growing Media. </a:t>
            </a:r>
            <a:r>
              <a:rPr lang="en-US" dirty="0"/>
              <a:t>The design of the Air-Pot container requires a finer grade of growing medium to allow filling of the cones so that roots can be air pruned.</a:t>
            </a:r>
            <a:br>
              <a:rPr lang="en-US" dirty="0"/>
            </a:br>
            <a:endParaRPr lang="en-US" dirty="0"/>
          </a:p>
          <a:p>
            <a:pPr marL="285750" indent="-285750">
              <a:buClr>
                <a:srgbClr val="8DC635"/>
              </a:buClr>
              <a:buSzPct val="120000"/>
              <a:buFont typeface="Wingdings" pitchFamily="2" charset="2"/>
              <a:buChar char="§"/>
            </a:pPr>
            <a:r>
              <a:rPr lang="en-US" b="1" dirty="0"/>
              <a:t>Irrigation. </a:t>
            </a:r>
            <a:r>
              <a:rPr lang="en-US" dirty="0"/>
              <a:t>The greater mass of healthy roots means that plants will absorb more water and therefore require a different irrigation regime.</a:t>
            </a:r>
            <a:br>
              <a:rPr lang="en-US" dirty="0"/>
            </a:br>
            <a:endParaRPr lang="en-US" dirty="0"/>
          </a:p>
          <a:p>
            <a:pPr marL="285750" indent="-285750">
              <a:buClr>
                <a:srgbClr val="8DC635"/>
              </a:buClr>
              <a:buSzPct val="120000"/>
              <a:buFont typeface="Wingdings" pitchFamily="2" charset="2"/>
              <a:buChar char="§"/>
            </a:pPr>
            <a:r>
              <a:rPr lang="en-US" b="1" dirty="0"/>
              <a:t>Nutrition. </a:t>
            </a:r>
            <a:r>
              <a:rPr lang="en-US" dirty="0"/>
              <a:t>The healthy roots and faster growth will also mean that the plants will require more nutrients.</a:t>
            </a:r>
          </a:p>
        </p:txBody>
      </p:sp>
      <p:pic>
        <p:nvPicPr>
          <p:cNvPr id="12" name="Picture 2" descr="Air-Pot® | How the Air-Pot system works through enchancing root systems">
            <a:extLst>
              <a:ext uri="{FF2B5EF4-FFF2-40B4-BE49-F238E27FC236}">
                <a16:creationId xmlns:a16="http://schemas.microsoft.com/office/drawing/2014/main" id="{6333A189-A3C0-7947-B35F-4C0F80BA05C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967053" y="604463"/>
            <a:ext cx="1618736" cy="44372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E69C9C0-384E-EE45-AF13-4621B119831F}"/>
              </a:ext>
            </a:extLst>
          </p:cNvPr>
          <p:cNvSpPr/>
          <p:nvPr/>
        </p:nvSpPr>
        <p:spPr>
          <a:xfrm>
            <a:off x="-94181" y="604463"/>
            <a:ext cx="4583141" cy="646267"/>
          </a:xfrm>
          <a:prstGeom prst="rect">
            <a:avLst/>
          </a:prstGeom>
          <a:solidFill>
            <a:srgbClr val="8DC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EE57130-C9C5-A444-A63F-104E39D39AED}"/>
              </a:ext>
            </a:extLst>
          </p:cNvPr>
          <p:cNvSpPr/>
          <p:nvPr/>
        </p:nvSpPr>
        <p:spPr>
          <a:xfrm>
            <a:off x="-212847" y="470677"/>
            <a:ext cx="4583141" cy="646267"/>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8D383B3-398D-5C4C-9B33-4F922BDF387B}"/>
              </a:ext>
            </a:extLst>
          </p:cNvPr>
          <p:cNvSpPr txBox="1"/>
          <p:nvPr/>
        </p:nvSpPr>
        <p:spPr>
          <a:xfrm>
            <a:off x="492211" y="526614"/>
            <a:ext cx="3741217"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Growing with Air-Pot</a:t>
            </a:r>
            <a:endParaRPr lang="en-US" dirty="0">
              <a:solidFill>
                <a:schemeClr val="bg1"/>
              </a:solidFill>
              <a:latin typeface="Arial" panose="020B0604020202020204" pitchFamily="34" charset="0"/>
              <a:cs typeface="Arial" panose="020B0604020202020204" pitchFamily="34" charset="0"/>
            </a:endParaRPr>
          </a:p>
        </p:txBody>
      </p:sp>
      <p:pic>
        <p:nvPicPr>
          <p:cNvPr id="19458" name="Picture 2">
            <a:extLst>
              <a:ext uri="{FF2B5EF4-FFF2-40B4-BE49-F238E27FC236}">
                <a16:creationId xmlns:a16="http://schemas.microsoft.com/office/drawing/2014/main" id="{DA656312-8D3D-414F-9621-56C9B45FC2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5901"/>
          <a:stretch/>
        </p:blipFill>
        <p:spPr bwMode="auto">
          <a:xfrm>
            <a:off x="8690852" y="1644602"/>
            <a:ext cx="2909477" cy="4241799"/>
          </a:xfrm>
          <a:prstGeom prst="rect">
            <a:avLst/>
          </a:prstGeom>
          <a:noFill/>
          <a:ln w="19050">
            <a:solidFill>
              <a:srgbClr val="00502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835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6221044C-867F-2044-913B-FDF6EA97B61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94437" y="3429000"/>
            <a:ext cx="11297563" cy="3429000"/>
          </a:xfrm>
          <a:prstGeom prst="rect">
            <a:avLst/>
          </a:prstGeom>
        </p:spPr>
      </p:pic>
      <p:sp>
        <p:nvSpPr>
          <p:cNvPr id="19" name="Rectangle 18">
            <a:extLst>
              <a:ext uri="{FF2B5EF4-FFF2-40B4-BE49-F238E27FC236}">
                <a16:creationId xmlns:a16="http://schemas.microsoft.com/office/drawing/2014/main" id="{3587C6E8-C4DC-CB4D-9BC4-1416721D625E}"/>
              </a:ext>
            </a:extLst>
          </p:cNvPr>
          <p:cNvSpPr/>
          <p:nvPr/>
        </p:nvSpPr>
        <p:spPr>
          <a:xfrm>
            <a:off x="-94181" y="604463"/>
            <a:ext cx="4366435" cy="646267"/>
          </a:xfrm>
          <a:prstGeom prst="rect">
            <a:avLst/>
          </a:prstGeom>
          <a:solidFill>
            <a:srgbClr val="8DC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D903C1-200D-1240-B40D-DC30094BE045}"/>
              </a:ext>
            </a:extLst>
          </p:cNvPr>
          <p:cNvSpPr/>
          <p:nvPr/>
        </p:nvSpPr>
        <p:spPr>
          <a:xfrm>
            <a:off x="-238935" y="470677"/>
            <a:ext cx="4366435" cy="646267"/>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0A6AD94-CFFE-8748-9977-051D9338216E}"/>
              </a:ext>
            </a:extLst>
          </p:cNvPr>
          <p:cNvSpPr txBox="1"/>
          <p:nvPr/>
        </p:nvSpPr>
        <p:spPr>
          <a:xfrm>
            <a:off x="492211" y="526614"/>
            <a:ext cx="3484737"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What is an Air-Pot?</a:t>
            </a:r>
            <a:endParaRPr lang="en-US" dirty="0">
              <a:solidFill>
                <a:schemeClr val="bg1"/>
              </a:solidFill>
              <a:latin typeface="Arial" panose="020B0604020202020204" pitchFamily="34" charset="0"/>
              <a:cs typeface="Arial" panose="020B0604020202020204" pitchFamily="34" charset="0"/>
            </a:endParaRPr>
          </a:p>
        </p:txBody>
      </p:sp>
      <p:pic>
        <p:nvPicPr>
          <p:cNvPr id="11" name="Picture 10" descr="A close up of a sign&#10;&#10;Description automatically generated">
            <a:extLst>
              <a:ext uri="{FF2B5EF4-FFF2-40B4-BE49-F238E27FC236}">
                <a16:creationId xmlns:a16="http://schemas.microsoft.com/office/drawing/2014/main" id="{207496B7-4E67-FF4F-A826-B0C68D065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11" y="5886403"/>
            <a:ext cx="2510481" cy="856353"/>
          </a:xfrm>
          <a:prstGeom prst="rect">
            <a:avLst/>
          </a:prstGeom>
        </p:spPr>
      </p:pic>
      <p:pic>
        <p:nvPicPr>
          <p:cNvPr id="1026" name="Picture 2">
            <a:extLst>
              <a:ext uri="{FF2B5EF4-FFF2-40B4-BE49-F238E27FC236}">
                <a16:creationId xmlns:a16="http://schemas.microsoft.com/office/drawing/2014/main" id="{1F4D8ACA-62FE-0E49-AC9A-4140B9779DA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1883" b="84733" l="2344" r="93750">
                        <a14:foregroundMark x1="18848" y1="23155" x2="40820" y2="24682"/>
                        <a14:foregroundMark x1="40820" y1="24682" x2="46680" y2="34351"/>
                        <a14:foregroundMark x1="46680" y1="34351" x2="47070" y2="65394"/>
                        <a14:foregroundMark x1="47070" y1="65394" x2="41895" y2="73919"/>
                        <a14:foregroundMark x1="41895" y1="73919" x2="26270" y2="80916"/>
                        <a14:foregroundMark x1="26270" y1="80916" x2="34180" y2="74809"/>
                        <a14:foregroundMark x1="34180" y1="74809" x2="41016" y2="64631"/>
                        <a14:foregroundMark x1="41016" y1="64631" x2="41309" y2="49746"/>
                        <a14:foregroundMark x1="41309" y1="49746" x2="37598" y2="36514"/>
                        <a14:foregroundMark x1="37598" y1="36514" x2="24902" y2="24427"/>
                        <a14:foregroundMark x1="25586" y1="22265" x2="22559" y2="22010"/>
                        <a14:foregroundMark x1="90137" y1="25700" x2="89551" y2="57634"/>
                        <a14:foregroundMark x1="89551" y1="57634" x2="91211" y2="31170"/>
                        <a14:foregroundMark x1="91211" y1="31170" x2="93848" y2="39567"/>
                        <a14:foregroundMark x1="93848" y1="39567" x2="93848" y2="78499"/>
                        <a14:foregroundMark x1="93848" y1="78499" x2="73242" y2="84987"/>
                        <a14:foregroundMark x1="73242" y1="84987" x2="53125" y2="84987"/>
                        <a14:foregroundMark x1="53125" y1="84987" x2="53125" y2="84987"/>
                        <a14:foregroundMark x1="9570" y1="31679" x2="6348" y2="40840"/>
                        <a14:foregroundMark x1="6348" y1="40840" x2="4980" y2="52163"/>
                        <a14:foregroundMark x1="4980" y1="52163" x2="6445" y2="63232"/>
                        <a14:foregroundMark x1="6445" y1="63232" x2="9668" y2="53944"/>
                        <a14:foregroundMark x1="9668" y1="53944" x2="10352" y2="32570"/>
                        <a14:foregroundMark x1="10352" y1="32570" x2="10254" y2="32188"/>
                        <a14:foregroundMark x1="5664" y1="41985" x2="4102" y2="50763"/>
                        <a14:foregroundMark x1="4102" y1="50763" x2="5078" y2="59796"/>
                        <a14:foregroundMark x1="5078" y1="59796" x2="6934" y2="50000"/>
                        <a14:foregroundMark x1="6934" y1="50000" x2="5957" y2="43257"/>
                        <a14:foregroundMark x1="2344" y1="51018" x2="3125" y2="51272"/>
                        <a14:foregroundMark x1="2539" y1="58142" x2="3320" y2="58270"/>
                        <a14:foregroundMark x1="50977" y1="26972" x2="82813" y2="25954"/>
                        <a14:foregroundMark x1="82813" y1="25954" x2="86035" y2="76081"/>
                        <a14:foregroundMark x1="86035" y1="76081" x2="70801" y2="80280"/>
                        <a14:foregroundMark x1="70801" y1="80280" x2="61230" y2="73028"/>
                        <a14:foregroundMark x1="61230" y1="73028" x2="52441" y2="54835"/>
                        <a14:foregroundMark x1="52441" y1="54835" x2="51563" y2="28753"/>
                        <a14:foregroundMark x1="53613" y1="29135" x2="53418" y2="31425"/>
                        <a14:foregroundMark x1="92969" y1="26081" x2="93750" y2="82824"/>
                        <a14:foregroundMark x1="10742" y1="26590" x2="11523" y2="28244"/>
                        <a14:foregroundMark x1="7422" y1="31425" x2="8398" y2="32824"/>
                        <a14:foregroundMark x1="4980" y1="37532" x2="5762" y2="38550"/>
                        <a14:foregroundMark x1="3516" y1="43893" x2="4102" y2="44529"/>
                        <a14:foregroundMark x1="3320" y1="65394" x2="4492" y2="65140"/>
                        <a14:backgroundMark x1="44336" y1="11959" x2="54395" y2="12595"/>
                        <a14:backgroundMark x1="33789" y1="21628" x2="52051" y2="23919"/>
                        <a14:backgroundMark x1="52051" y1="23919" x2="83887" y2="22010"/>
                        <a14:backgroundMark x1="83887" y1="22010" x2="93164" y2="22392"/>
                        <a14:backgroundMark x1="93164" y1="22392" x2="99609" y2="11705"/>
                        <a14:backgroundMark x1="99609" y1="11705" x2="98730" y2="2417"/>
                        <a14:backgroundMark x1="98730" y1="2417" x2="4980" y2="3562"/>
                        <a14:backgroundMark x1="4980" y1="3562" x2="684" y2="19847"/>
                        <a14:backgroundMark x1="684" y1="19847" x2="9082" y2="21374"/>
                        <a14:backgroundMark x1="24966" y1="20945" x2="27930" y2="20865"/>
                        <a14:backgroundMark x1="9082" y1="21374" x2="22095" y2="21023"/>
                        <a14:backgroundMark x1="27930" y1="20865" x2="35449" y2="21120"/>
                      </a14:backgroundRemoval>
                    </a14:imgEffect>
                  </a14:imgLayer>
                </a14:imgProps>
              </a:ext>
              <a:ext uri="{28A0092B-C50C-407E-A947-70E740481C1C}">
                <a14:useLocalDpi xmlns:a14="http://schemas.microsoft.com/office/drawing/2010/main" val="0"/>
              </a:ext>
            </a:extLst>
          </a:blip>
          <a:srcRect t="16181" b="8316"/>
          <a:stretch/>
        </p:blipFill>
        <p:spPr bwMode="auto">
          <a:xfrm>
            <a:off x="5256009" y="1116944"/>
            <a:ext cx="6935992" cy="40198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7BA624D-8759-3045-A3D4-646004337F04}"/>
              </a:ext>
            </a:extLst>
          </p:cNvPr>
          <p:cNvSpPr txBox="1"/>
          <p:nvPr/>
        </p:nvSpPr>
        <p:spPr>
          <a:xfrm>
            <a:off x="492211" y="1892251"/>
            <a:ext cx="4524728" cy="3108543"/>
          </a:xfrm>
          <a:prstGeom prst="rect">
            <a:avLst/>
          </a:prstGeom>
          <a:noFill/>
        </p:spPr>
        <p:txBody>
          <a:bodyPr wrap="square" rtlCol="0">
            <a:spAutoFit/>
          </a:bodyPr>
          <a:lstStyle/>
          <a:p>
            <a:pPr marL="457200" indent="-457200">
              <a:buClr>
                <a:srgbClr val="8DC635"/>
              </a:buClr>
              <a:buSzPct val="120000"/>
              <a:buFont typeface="Wingdings" pitchFamily="2" charset="2"/>
              <a:buChar char="§"/>
            </a:pPr>
            <a:r>
              <a:rPr lang="en-US" sz="2800" dirty="0"/>
              <a:t>The Air-Pot is a revolutionary planting container.</a:t>
            </a:r>
            <a:br>
              <a:rPr lang="en-US" sz="2800" dirty="0"/>
            </a:br>
            <a:endParaRPr lang="en-US" sz="2800" dirty="0"/>
          </a:p>
          <a:p>
            <a:pPr marL="457200" indent="-457200">
              <a:buClr>
                <a:srgbClr val="8DC635"/>
              </a:buClr>
              <a:buSzPct val="120000"/>
              <a:buFont typeface="Wingdings" pitchFamily="2" charset="2"/>
              <a:buChar char="§"/>
            </a:pPr>
            <a:r>
              <a:rPr lang="en-US" sz="2800" dirty="0"/>
              <a:t>Its design actively </a:t>
            </a:r>
            <a:r>
              <a:rPr lang="en-US" sz="2800" b="1" dirty="0"/>
              <a:t>enhances the growth and health of plants</a:t>
            </a:r>
            <a:r>
              <a:rPr lang="en-US" sz="2800" dirty="0"/>
              <a:t>.</a:t>
            </a:r>
          </a:p>
        </p:txBody>
      </p:sp>
      <p:pic>
        <p:nvPicPr>
          <p:cNvPr id="16" name="Picture 2" descr="Air-Pot® | How the Air-Pot system works through enchancing root systems">
            <a:extLst>
              <a:ext uri="{FF2B5EF4-FFF2-40B4-BE49-F238E27FC236}">
                <a16:creationId xmlns:a16="http://schemas.microsoft.com/office/drawing/2014/main" id="{2A7DD56B-0F7F-7F47-8747-6CB0B4C5B68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967053" y="604463"/>
            <a:ext cx="1618736" cy="443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625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6221044C-867F-2044-913B-FDF6EA97B61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94437" y="3429000"/>
            <a:ext cx="11297563" cy="34290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207496B7-4E67-FF4F-A826-B0C68D065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11" y="5886403"/>
            <a:ext cx="2510481" cy="856353"/>
          </a:xfrm>
          <a:prstGeom prst="rect">
            <a:avLst/>
          </a:prstGeom>
        </p:spPr>
      </p:pic>
      <p:sp>
        <p:nvSpPr>
          <p:cNvPr id="2" name="TextBox 1">
            <a:extLst>
              <a:ext uri="{FF2B5EF4-FFF2-40B4-BE49-F238E27FC236}">
                <a16:creationId xmlns:a16="http://schemas.microsoft.com/office/drawing/2014/main" id="{EABFC68E-151B-2349-9B8E-A0E7CAF8D122}"/>
              </a:ext>
            </a:extLst>
          </p:cNvPr>
          <p:cNvSpPr txBox="1"/>
          <p:nvPr/>
        </p:nvSpPr>
        <p:spPr>
          <a:xfrm>
            <a:off x="591671" y="1707776"/>
            <a:ext cx="6152029" cy="4031873"/>
          </a:xfrm>
          <a:prstGeom prst="rect">
            <a:avLst/>
          </a:prstGeom>
          <a:noFill/>
        </p:spPr>
        <p:txBody>
          <a:bodyPr wrap="square" rtlCol="0">
            <a:spAutoFit/>
          </a:bodyPr>
          <a:lstStyle/>
          <a:p>
            <a:pPr>
              <a:buClr>
                <a:srgbClr val="8DC635"/>
              </a:buClr>
              <a:buSzPct val="120000"/>
            </a:pPr>
            <a:r>
              <a:rPr lang="en-US" sz="2200" b="1" dirty="0"/>
              <a:t>Growing Medium</a:t>
            </a:r>
            <a:br>
              <a:rPr lang="en-US" b="1" dirty="0"/>
            </a:br>
            <a:endParaRPr lang="en-US" b="1" dirty="0"/>
          </a:p>
          <a:p>
            <a:pPr marL="285750" indent="-285750">
              <a:buClr>
                <a:srgbClr val="8DC635"/>
              </a:buClr>
              <a:buSzPct val="120000"/>
              <a:buFont typeface="Wingdings" pitchFamily="2" charset="2"/>
              <a:buChar char="§"/>
            </a:pPr>
            <a:r>
              <a:rPr lang="en-US" b="1" dirty="0"/>
              <a:t>A finer mix. </a:t>
            </a:r>
            <a:r>
              <a:rPr lang="en-US" dirty="0"/>
              <a:t>The growing environment is highly aerated, so the growing media must have a lower air fill porosity and be a finer mix.</a:t>
            </a:r>
          </a:p>
          <a:p>
            <a:pPr marL="285750" indent="-285750">
              <a:buClr>
                <a:srgbClr val="8DC635"/>
              </a:buClr>
              <a:buSzPct val="120000"/>
              <a:buFont typeface="Wingdings" pitchFamily="2" charset="2"/>
              <a:buChar char="§"/>
            </a:pPr>
            <a:endParaRPr lang="en-US" dirty="0"/>
          </a:p>
          <a:p>
            <a:pPr marL="285750" indent="-285750">
              <a:buClr>
                <a:srgbClr val="8DC635"/>
              </a:buClr>
              <a:buSzPct val="120000"/>
              <a:buFont typeface="Wingdings" pitchFamily="2" charset="2"/>
              <a:buChar char="§"/>
            </a:pPr>
            <a:r>
              <a:rPr lang="en-US" b="1" dirty="0"/>
              <a:t>Well-filled cones. </a:t>
            </a:r>
            <a:r>
              <a:rPr lang="en-US" dirty="0"/>
              <a:t>For the air pruning process to work effectively the cones on the wall of the Air-Pot container must be well filled. </a:t>
            </a:r>
            <a:br>
              <a:rPr lang="en-US" dirty="0"/>
            </a:br>
            <a:endParaRPr lang="en-US" dirty="0"/>
          </a:p>
          <a:p>
            <a:pPr marL="285750" indent="-285750">
              <a:buClr>
                <a:srgbClr val="8DC635"/>
              </a:buClr>
              <a:buSzPct val="120000"/>
              <a:buFont typeface="Wingdings" pitchFamily="2" charset="2"/>
              <a:buChar char="§"/>
            </a:pPr>
            <a:r>
              <a:rPr lang="en-US" b="1" dirty="0"/>
              <a:t>Eliminates anaerobic conditions. </a:t>
            </a:r>
            <a:r>
              <a:rPr lang="en-US" dirty="0"/>
              <a:t>The design of the Air-Pot wall eliminates the anaerobic problem and therefore possible for a finer compost mix to be well compacted into the container.</a:t>
            </a:r>
          </a:p>
        </p:txBody>
      </p:sp>
      <p:pic>
        <p:nvPicPr>
          <p:cNvPr id="12" name="Picture 2" descr="Air-Pot® | How the Air-Pot system works through enchancing root systems">
            <a:extLst>
              <a:ext uri="{FF2B5EF4-FFF2-40B4-BE49-F238E27FC236}">
                <a16:creationId xmlns:a16="http://schemas.microsoft.com/office/drawing/2014/main" id="{6333A189-A3C0-7947-B35F-4C0F80BA05C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967053" y="604463"/>
            <a:ext cx="1618736" cy="44372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E69C9C0-384E-EE45-AF13-4621B119831F}"/>
              </a:ext>
            </a:extLst>
          </p:cNvPr>
          <p:cNvSpPr/>
          <p:nvPr/>
        </p:nvSpPr>
        <p:spPr>
          <a:xfrm>
            <a:off x="-94181" y="604463"/>
            <a:ext cx="4583141" cy="646267"/>
          </a:xfrm>
          <a:prstGeom prst="rect">
            <a:avLst/>
          </a:prstGeom>
          <a:solidFill>
            <a:srgbClr val="8DC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EE57130-C9C5-A444-A63F-104E39D39AED}"/>
              </a:ext>
            </a:extLst>
          </p:cNvPr>
          <p:cNvSpPr/>
          <p:nvPr/>
        </p:nvSpPr>
        <p:spPr>
          <a:xfrm>
            <a:off x="-212847" y="470677"/>
            <a:ext cx="4583141" cy="646267"/>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8D383B3-398D-5C4C-9B33-4F922BDF387B}"/>
              </a:ext>
            </a:extLst>
          </p:cNvPr>
          <p:cNvSpPr txBox="1"/>
          <p:nvPr/>
        </p:nvSpPr>
        <p:spPr>
          <a:xfrm>
            <a:off x="492211" y="526614"/>
            <a:ext cx="3741217"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Growing with Air-Pot</a:t>
            </a:r>
            <a:endParaRPr lang="en-US"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01D4ABE-A5B8-1942-948C-EAAC9B91C207}"/>
              </a:ext>
            </a:extLst>
          </p:cNvPr>
          <p:cNvPicPr>
            <a:picLocks noChangeAspect="1"/>
          </p:cNvPicPr>
          <p:nvPr/>
        </p:nvPicPr>
        <p:blipFill rotWithShape="1">
          <a:blip r:embed="rId5"/>
          <a:srcRect r="26302"/>
          <a:stretch/>
        </p:blipFill>
        <p:spPr>
          <a:xfrm>
            <a:off x="7025811" y="1707776"/>
            <a:ext cx="5166189" cy="3727824"/>
          </a:xfrm>
          <a:prstGeom prst="rect">
            <a:avLst/>
          </a:prstGeom>
          <a:ln w="19050">
            <a:solidFill>
              <a:srgbClr val="00502F"/>
            </a:solidFill>
          </a:ln>
        </p:spPr>
      </p:pic>
      <p:sp>
        <p:nvSpPr>
          <p:cNvPr id="4" name="Rectangle 3">
            <a:extLst>
              <a:ext uri="{FF2B5EF4-FFF2-40B4-BE49-F238E27FC236}">
                <a16:creationId xmlns:a16="http://schemas.microsoft.com/office/drawing/2014/main" id="{52E25149-0B9B-B74B-A65A-56A7CA7AB359}"/>
              </a:ext>
            </a:extLst>
          </p:cNvPr>
          <p:cNvSpPr/>
          <p:nvPr/>
        </p:nvSpPr>
        <p:spPr>
          <a:xfrm>
            <a:off x="7465153" y="4600388"/>
            <a:ext cx="4460148" cy="1878944"/>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7C4AFBA-D07F-CF41-B81A-4C143329D4F7}"/>
              </a:ext>
            </a:extLst>
          </p:cNvPr>
          <p:cNvSpPr txBox="1"/>
          <p:nvPr/>
        </p:nvSpPr>
        <p:spPr>
          <a:xfrm>
            <a:off x="7634156" y="4663888"/>
            <a:ext cx="4189544" cy="1754326"/>
          </a:xfrm>
          <a:prstGeom prst="rect">
            <a:avLst/>
          </a:prstGeom>
          <a:noFill/>
        </p:spPr>
        <p:txBody>
          <a:bodyPr wrap="square" rtlCol="0">
            <a:spAutoFit/>
          </a:bodyPr>
          <a:lstStyle/>
          <a:p>
            <a:r>
              <a:rPr lang="en-US" b="1" dirty="0">
                <a:solidFill>
                  <a:schemeClr val="bg1"/>
                </a:solidFill>
              </a:rPr>
              <a:t>Anaerobic: </a:t>
            </a:r>
            <a:r>
              <a:rPr lang="en-AU" dirty="0">
                <a:solidFill>
                  <a:schemeClr val="bg1"/>
                </a:solidFill>
              </a:rPr>
              <a:t>Absence of oxygen or growing in the absence of oxygen. Soils that are heavy textured (clay), compacted, wet or flooded tend to be anaerobic because they have less oxygenated air to carry out oxidative reactions.</a:t>
            </a:r>
            <a:endParaRPr lang="en-US" dirty="0">
              <a:solidFill>
                <a:schemeClr val="bg1"/>
              </a:solidFill>
            </a:endParaRPr>
          </a:p>
        </p:txBody>
      </p:sp>
    </p:spTree>
    <p:extLst>
      <p:ext uri="{BB962C8B-B14F-4D97-AF65-F5344CB8AC3E}">
        <p14:creationId xmlns:p14="http://schemas.microsoft.com/office/powerpoint/2010/main" val="2752442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6221044C-867F-2044-913B-FDF6EA97B61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94437" y="3429000"/>
            <a:ext cx="11297563" cy="34290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207496B7-4E67-FF4F-A826-B0C68D065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11" y="5886403"/>
            <a:ext cx="2510481" cy="856353"/>
          </a:xfrm>
          <a:prstGeom prst="rect">
            <a:avLst/>
          </a:prstGeom>
        </p:spPr>
      </p:pic>
      <p:sp>
        <p:nvSpPr>
          <p:cNvPr id="2" name="TextBox 1">
            <a:extLst>
              <a:ext uri="{FF2B5EF4-FFF2-40B4-BE49-F238E27FC236}">
                <a16:creationId xmlns:a16="http://schemas.microsoft.com/office/drawing/2014/main" id="{EABFC68E-151B-2349-9B8E-A0E7CAF8D122}"/>
              </a:ext>
            </a:extLst>
          </p:cNvPr>
          <p:cNvSpPr txBox="1"/>
          <p:nvPr/>
        </p:nvSpPr>
        <p:spPr>
          <a:xfrm>
            <a:off x="591671" y="1707776"/>
            <a:ext cx="8844429" cy="803425"/>
          </a:xfrm>
          <a:prstGeom prst="rect">
            <a:avLst/>
          </a:prstGeom>
          <a:noFill/>
        </p:spPr>
        <p:txBody>
          <a:bodyPr wrap="square" rtlCol="0">
            <a:spAutoFit/>
          </a:bodyPr>
          <a:lstStyle/>
          <a:p>
            <a:pPr>
              <a:buClr>
                <a:srgbClr val="8DC635"/>
              </a:buClr>
              <a:buSzPct val="120000"/>
            </a:pPr>
            <a:r>
              <a:rPr lang="en-US" sz="2200" b="1" dirty="0"/>
              <a:t>Filling the container</a:t>
            </a:r>
            <a:endParaRPr lang="en-US" b="1" dirty="0"/>
          </a:p>
          <a:p>
            <a:pPr>
              <a:lnSpc>
                <a:spcPct val="150000"/>
              </a:lnSpc>
              <a:buClr>
                <a:srgbClr val="8DC635"/>
              </a:buClr>
              <a:buSzPct val="120000"/>
            </a:pPr>
            <a:r>
              <a:rPr lang="en-US" dirty="0"/>
              <a:t>To get the best out of Air-Pot containers it is essential that they are correctly filled.</a:t>
            </a:r>
          </a:p>
        </p:txBody>
      </p:sp>
      <p:pic>
        <p:nvPicPr>
          <p:cNvPr id="12" name="Picture 2" descr="Air-Pot® | How the Air-Pot system works through enchancing root systems">
            <a:extLst>
              <a:ext uri="{FF2B5EF4-FFF2-40B4-BE49-F238E27FC236}">
                <a16:creationId xmlns:a16="http://schemas.microsoft.com/office/drawing/2014/main" id="{6333A189-A3C0-7947-B35F-4C0F80BA05C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967053" y="604463"/>
            <a:ext cx="1618736" cy="44372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E69C9C0-384E-EE45-AF13-4621B119831F}"/>
              </a:ext>
            </a:extLst>
          </p:cNvPr>
          <p:cNvSpPr/>
          <p:nvPr/>
        </p:nvSpPr>
        <p:spPr>
          <a:xfrm>
            <a:off x="-94181" y="604463"/>
            <a:ext cx="4583141" cy="646267"/>
          </a:xfrm>
          <a:prstGeom prst="rect">
            <a:avLst/>
          </a:prstGeom>
          <a:solidFill>
            <a:srgbClr val="8DC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EE57130-C9C5-A444-A63F-104E39D39AED}"/>
              </a:ext>
            </a:extLst>
          </p:cNvPr>
          <p:cNvSpPr/>
          <p:nvPr/>
        </p:nvSpPr>
        <p:spPr>
          <a:xfrm>
            <a:off x="-212847" y="470677"/>
            <a:ext cx="4583141" cy="646267"/>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8D383B3-398D-5C4C-9B33-4F922BDF387B}"/>
              </a:ext>
            </a:extLst>
          </p:cNvPr>
          <p:cNvSpPr txBox="1"/>
          <p:nvPr/>
        </p:nvSpPr>
        <p:spPr>
          <a:xfrm>
            <a:off x="492211" y="526614"/>
            <a:ext cx="3741217"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Growing with Air-Pot</a:t>
            </a:r>
            <a:endParaRPr lang="en-US"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4EB1FA6-C657-5E42-AC41-EB154C757C3B}"/>
              </a:ext>
            </a:extLst>
          </p:cNvPr>
          <p:cNvPicPr>
            <a:picLocks noChangeAspect="1"/>
          </p:cNvPicPr>
          <p:nvPr/>
        </p:nvPicPr>
        <p:blipFill>
          <a:blip r:embed="rId5"/>
          <a:stretch>
            <a:fillRect/>
          </a:stretch>
        </p:blipFill>
        <p:spPr>
          <a:xfrm>
            <a:off x="622589" y="2752896"/>
            <a:ext cx="1574800" cy="1943100"/>
          </a:xfrm>
          <a:prstGeom prst="rect">
            <a:avLst/>
          </a:prstGeom>
          <a:ln w="19050">
            <a:solidFill>
              <a:srgbClr val="00502F"/>
            </a:solidFill>
          </a:ln>
        </p:spPr>
      </p:pic>
      <p:pic>
        <p:nvPicPr>
          <p:cNvPr id="7" name="Picture 6">
            <a:extLst>
              <a:ext uri="{FF2B5EF4-FFF2-40B4-BE49-F238E27FC236}">
                <a16:creationId xmlns:a16="http://schemas.microsoft.com/office/drawing/2014/main" id="{418AAF6B-E656-AE47-8068-B88DDCFA1729}"/>
              </a:ext>
            </a:extLst>
          </p:cNvPr>
          <p:cNvPicPr>
            <a:picLocks noChangeAspect="1"/>
          </p:cNvPicPr>
          <p:nvPr/>
        </p:nvPicPr>
        <p:blipFill>
          <a:blip r:embed="rId6"/>
          <a:stretch>
            <a:fillRect/>
          </a:stretch>
        </p:blipFill>
        <p:spPr>
          <a:xfrm>
            <a:off x="2469237" y="2752896"/>
            <a:ext cx="1612900" cy="1943100"/>
          </a:xfrm>
          <a:prstGeom prst="rect">
            <a:avLst/>
          </a:prstGeom>
          <a:ln w="19050">
            <a:solidFill>
              <a:srgbClr val="00502F"/>
            </a:solidFill>
          </a:ln>
        </p:spPr>
      </p:pic>
      <p:pic>
        <p:nvPicPr>
          <p:cNvPr id="8" name="Picture 7">
            <a:extLst>
              <a:ext uri="{FF2B5EF4-FFF2-40B4-BE49-F238E27FC236}">
                <a16:creationId xmlns:a16="http://schemas.microsoft.com/office/drawing/2014/main" id="{73077951-0388-D14A-9B71-105682281FAA}"/>
              </a:ext>
            </a:extLst>
          </p:cNvPr>
          <p:cNvPicPr>
            <a:picLocks noChangeAspect="1"/>
          </p:cNvPicPr>
          <p:nvPr/>
        </p:nvPicPr>
        <p:blipFill>
          <a:blip r:embed="rId7"/>
          <a:stretch>
            <a:fillRect/>
          </a:stretch>
        </p:blipFill>
        <p:spPr>
          <a:xfrm>
            <a:off x="4353985" y="2752896"/>
            <a:ext cx="1612900" cy="1943100"/>
          </a:xfrm>
          <a:prstGeom prst="rect">
            <a:avLst/>
          </a:prstGeom>
          <a:ln w="19050">
            <a:solidFill>
              <a:srgbClr val="00502F"/>
            </a:solidFill>
          </a:ln>
        </p:spPr>
      </p:pic>
      <p:pic>
        <p:nvPicPr>
          <p:cNvPr id="9" name="Picture 8">
            <a:extLst>
              <a:ext uri="{FF2B5EF4-FFF2-40B4-BE49-F238E27FC236}">
                <a16:creationId xmlns:a16="http://schemas.microsoft.com/office/drawing/2014/main" id="{BEF71A6B-2BD4-3244-ADDC-85AFD35D46FD}"/>
              </a:ext>
            </a:extLst>
          </p:cNvPr>
          <p:cNvPicPr>
            <a:picLocks noChangeAspect="1"/>
          </p:cNvPicPr>
          <p:nvPr/>
        </p:nvPicPr>
        <p:blipFill>
          <a:blip r:embed="rId8"/>
          <a:stretch>
            <a:fillRect/>
          </a:stretch>
        </p:blipFill>
        <p:spPr>
          <a:xfrm>
            <a:off x="6225117" y="2752896"/>
            <a:ext cx="1612900" cy="1955800"/>
          </a:xfrm>
          <a:prstGeom prst="rect">
            <a:avLst/>
          </a:prstGeom>
          <a:ln w="19050">
            <a:solidFill>
              <a:srgbClr val="00502F"/>
            </a:solidFill>
          </a:ln>
        </p:spPr>
      </p:pic>
      <p:pic>
        <p:nvPicPr>
          <p:cNvPr id="10" name="Picture 9">
            <a:extLst>
              <a:ext uri="{FF2B5EF4-FFF2-40B4-BE49-F238E27FC236}">
                <a16:creationId xmlns:a16="http://schemas.microsoft.com/office/drawing/2014/main" id="{EF96DD0B-5D99-AC41-AF53-70A0BA609B06}"/>
              </a:ext>
            </a:extLst>
          </p:cNvPr>
          <p:cNvPicPr>
            <a:picLocks noChangeAspect="1"/>
          </p:cNvPicPr>
          <p:nvPr/>
        </p:nvPicPr>
        <p:blipFill>
          <a:blip r:embed="rId9"/>
          <a:stretch>
            <a:fillRect/>
          </a:stretch>
        </p:blipFill>
        <p:spPr>
          <a:xfrm>
            <a:off x="8096249" y="2752896"/>
            <a:ext cx="1612900" cy="1955800"/>
          </a:xfrm>
          <a:prstGeom prst="rect">
            <a:avLst/>
          </a:prstGeom>
          <a:ln w="19050">
            <a:solidFill>
              <a:srgbClr val="00502F"/>
            </a:solidFill>
          </a:ln>
        </p:spPr>
      </p:pic>
      <p:pic>
        <p:nvPicPr>
          <p:cNvPr id="16" name="Picture 15">
            <a:extLst>
              <a:ext uri="{FF2B5EF4-FFF2-40B4-BE49-F238E27FC236}">
                <a16:creationId xmlns:a16="http://schemas.microsoft.com/office/drawing/2014/main" id="{32E16BC1-7D48-1E47-955D-C472375AA4BF}"/>
              </a:ext>
            </a:extLst>
          </p:cNvPr>
          <p:cNvPicPr>
            <a:picLocks noChangeAspect="1"/>
          </p:cNvPicPr>
          <p:nvPr/>
        </p:nvPicPr>
        <p:blipFill>
          <a:blip r:embed="rId10"/>
          <a:stretch>
            <a:fillRect/>
          </a:stretch>
        </p:blipFill>
        <p:spPr>
          <a:xfrm>
            <a:off x="9966181" y="2759246"/>
            <a:ext cx="1612900" cy="1943100"/>
          </a:xfrm>
          <a:prstGeom prst="rect">
            <a:avLst/>
          </a:prstGeom>
          <a:ln w="19050">
            <a:solidFill>
              <a:srgbClr val="00502F"/>
            </a:solidFill>
          </a:ln>
        </p:spPr>
      </p:pic>
      <p:sp>
        <p:nvSpPr>
          <p:cNvPr id="17" name="TextBox 16">
            <a:extLst>
              <a:ext uri="{FF2B5EF4-FFF2-40B4-BE49-F238E27FC236}">
                <a16:creationId xmlns:a16="http://schemas.microsoft.com/office/drawing/2014/main" id="{4FE34DB4-BFFF-1645-8DB6-13A1A042EF01}"/>
              </a:ext>
            </a:extLst>
          </p:cNvPr>
          <p:cNvSpPr txBox="1"/>
          <p:nvPr/>
        </p:nvSpPr>
        <p:spPr>
          <a:xfrm>
            <a:off x="597189" y="4902200"/>
            <a:ext cx="1574800" cy="830997"/>
          </a:xfrm>
          <a:prstGeom prst="rect">
            <a:avLst/>
          </a:prstGeom>
          <a:noFill/>
        </p:spPr>
        <p:txBody>
          <a:bodyPr wrap="square" rtlCol="0">
            <a:spAutoFit/>
          </a:bodyPr>
          <a:lstStyle/>
          <a:p>
            <a:r>
              <a:rPr lang="en-US" sz="1600" dirty="0"/>
              <a:t>Loosely fill the container three quarters full.</a:t>
            </a:r>
          </a:p>
        </p:txBody>
      </p:sp>
      <p:sp>
        <p:nvSpPr>
          <p:cNvPr id="19" name="TextBox 18">
            <a:extLst>
              <a:ext uri="{FF2B5EF4-FFF2-40B4-BE49-F238E27FC236}">
                <a16:creationId xmlns:a16="http://schemas.microsoft.com/office/drawing/2014/main" id="{A6A664BC-B657-4D4B-A701-50057B4FCA0E}"/>
              </a:ext>
            </a:extLst>
          </p:cNvPr>
          <p:cNvSpPr txBox="1"/>
          <p:nvPr/>
        </p:nvSpPr>
        <p:spPr>
          <a:xfrm>
            <a:off x="2437487" y="4902200"/>
            <a:ext cx="1858432" cy="830997"/>
          </a:xfrm>
          <a:prstGeom prst="rect">
            <a:avLst/>
          </a:prstGeom>
          <a:noFill/>
        </p:spPr>
        <p:txBody>
          <a:bodyPr wrap="square" rtlCol="0">
            <a:spAutoFit/>
          </a:bodyPr>
          <a:lstStyle/>
          <a:p>
            <a:r>
              <a:rPr lang="en-US" sz="1600" dirty="0"/>
              <a:t>Vigorously firm</a:t>
            </a:r>
            <a:br>
              <a:rPr lang="en-US" sz="1600" dirty="0"/>
            </a:br>
            <a:r>
              <a:rPr lang="en-US" sz="1600" dirty="0"/>
              <a:t>the compost down and into the cones.</a:t>
            </a:r>
          </a:p>
        </p:txBody>
      </p:sp>
      <p:sp>
        <p:nvSpPr>
          <p:cNvPr id="20" name="TextBox 19">
            <a:extLst>
              <a:ext uri="{FF2B5EF4-FFF2-40B4-BE49-F238E27FC236}">
                <a16:creationId xmlns:a16="http://schemas.microsoft.com/office/drawing/2014/main" id="{2B5984FF-995B-FE45-B23F-AAB99C600043}"/>
              </a:ext>
            </a:extLst>
          </p:cNvPr>
          <p:cNvSpPr txBox="1"/>
          <p:nvPr/>
        </p:nvSpPr>
        <p:spPr>
          <a:xfrm>
            <a:off x="4370294" y="4902200"/>
            <a:ext cx="1574800" cy="830997"/>
          </a:xfrm>
          <a:prstGeom prst="rect">
            <a:avLst/>
          </a:prstGeom>
          <a:noFill/>
        </p:spPr>
        <p:txBody>
          <a:bodyPr wrap="square" rtlCol="0">
            <a:spAutoFit/>
          </a:bodyPr>
          <a:lstStyle/>
          <a:p>
            <a:r>
              <a:rPr lang="en-US" sz="1600" dirty="0"/>
              <a:t>Until the volume of com-post is well reduced.</a:t>
            </a:r>
          </a:p>
        </p:txBody>
      </p:sp>
      <p:sp>
        <p:nvSpPr>
          <p:cNvPr id="21" name="TextBox 20">
            <a:extLst>
              <a:ext uri="{FF2B5EF4-FFF2-40B4-BE49-F238E27FC236}">
                <a16:creationId xmlns:a16="http://schemas.microsoft.com/office/drawing/2014/main" id="{612E1929-FC3D-CA49-8A1F-B8F1CB6232D6}"/>
              </a:ext>
            </a:extLst>
          </p:cNvPr>
          <p:cNvSpPr txBox="1"/>
          <p:nvPr/>
        </p:nvSpPr>
        <p:spPr>
          <a:xfrm>
            <a:off x="6210300" y="4902199"/>
            <a:ext cx="1653117" cy="1077218"/>
          </a:xfrm>
          <a:prstGeom prst="rect">
            <a:avLst/>
          </a:prstGeom>
          <a:noFill/>
        </p:spPr>
        <p:txBody>
          <a:bodyPr wrap="square" rtlCol="0">
            <a:spAutoFit/>
          </a:bodyPr>
          <a:lstStyle/>
          <a:p>
            <a:r>
              <a:rPr lang="en-US" sz="1600" dirty="0"/>
              <a:t>Repeat the process until full and insert the plant.</a:t>
            </a:r>
          </a:p>
        </p:txBody>
      </p:sp>
      <p:sp>
        <p:nvSpPr>
          <p:cNvPr id="22" name="TextBox 21">
            <a:extLst>
              <a:ext uri="{FF2B5EF4-FFF2-40B4-BE49-F238E27FC236}">
                <a16:creationId xmlns:a16="http://schemas.microsoft.com/office/drawing/2014/main" id="{21B06AC0-9610-9447-9674-9141617AC3DF}"/>
              </a:ext>
            </a:extLst>
          </p:cNvPr>
          <p:cNvSpPr txBox="1"/>
          <p:nvPr/>
        </p:nvSpPr>
        <p:spPr>
          <a:xfrm>
            <a:off x="8054540" y="4902199"/>
            <a:ext cx="1574800" cy="830997"/>
          </a:xfrm>
          <a:prstGeom prst="rect">
            <a:avLst/>
          </a:prstGeom>
          <a:noFill/>
        </p:spPr>
        <p:txBody>
          <a:bodyPr wrap="square" rtlCol="0">
            <a:spAutoFit/>
          </a:bodyPr>
          <a:lstStyle/>
          <a:p>
            <a:r>
              <a:rPr lang="en-US" sz="1600" dirty="0"/>
              <a:t>Firm in more compost until full to the top.</a:t>
            </a:r>
          </a:p>
        </p:txBody>
      </p:sp>
      <p:sp>
        <p:nvSpPr>
          <p:cNvPr id="24" name="TextBox 23">
            <a:extLst>
              <a:ext uri="{FF2B5EF4-FFF2-40B4-BE49-F238E27FC236}">
                <a16:creationId xmlns:a16="http://schemas.microsoft.com/office/drawing/2014/main" id="{0F7E9B4D-5979-1B4C-A211-57205CAB95AB}"/>
              </a:ext>
            </a:extLst>
          </p:cNvPr>
          <p:cNvSpPr txBox="1"/>
          <p:nvPr/>
        </p:nvSpPr>
        <p:spPr>
          <a:xfrm>
            <a:off x="9936547" y="4902198"/>
            <a:ext cx="1649242" cy="830997"/>
          </a:xfrm>
          <a:prstGeom prst="rect">
            <a:avLst/>
          </a:prstGeom>
          <a:solidFill>
            <a:schemeClr val="bg1"/>
          </a:solidFill>
        </p:spPr>
        <p:txBody>
          <a:bodyPr wrap="square" rtlCol="0">
            <a:spAutoFit/>
          </a:bodyPr>
          <a:lstStyle/>
          <a:p>
            <a:r>
              <a:rPr lang="en-US" sz="1600" dirty="0"/>
              <a:t>The cones should be well filled with compost.</a:t>
            </a:r>
          </a:p>
        </p:txBody>
      </p:sp>
      <p:sp>
        <p:nvSpPr>
          <p:cNvPr id="25" name="Oval 24">
            <a:extLst>
              <a:ext uri="{FF2B5EF4-FFF2-40B4-BE49-F238E27FC236}">
                <a16:creationId xmlns:a16="http://schemas.microsoft.com/office/drawing/2014/main" id="{C6EC69B3-FC6B-F044-A5C1-03CF80D424F0}"/>
              </a:ext>
            </a:extLst>
          </p:cNvPr>
          <p:cNvSpPr/>
          <p:nvPr/>
        </p:nvSpPr>
        <p:spPr>
          <a:xfrm>
            <a:off x="301222" y="4936021"/>
            <a:ext cx="301686" cy="301686"/>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15DF777-8F97-6F4C-AE11-496C2602DFC3}"/>
              </a:ext>
            </a:extLst>
          </p:cNvPr>
          <p:cNvSpPr txBox="1"/>
          <p:nvPr/>
        </p:nvSpPr>
        <p:spPr>
          <a:xfrm>
            <a:off x="304397" y="4902198"/>
            <a:ext cx="301686" cy="369332"/>
          </a:xfrm>
          <a:prstGeom prst="rect">
            <a:avLst/>
          </a:prstGeom>
          <a:noFill/>
        </p:spPr>
        <p:txBody>
          <a:bodyPr wrap="none" rtlCol="0">
            <a:spAutoFit/>
          </a:bodyPr>
          <a:lstStyle/>
          <a:p>
            <a:r>
              <a:rPr lang="en-US" dirty="0">
                <a:solidFill>
                  <a:schemeClr val="bg1"/>
                </a:solidFill>
              </a:rPr>
              <a:t>1</a:t>
            </a:r>
          </a:p>
        </p:txBody>
      </p:sp>
      <p:sp>
        <p:nvSpPr>
          <p:cNvPr id="27" name="Oval 26">
            <a:extLst>
              <a:ext uri="{FF2B5EF4-FFF2-40B4-BE49-F238E27FC236}">
                <a16:creationId xmlns:a16="http://schemas.microsoft.com/office/drawing/2014/main" id="{189CFE2F-CB62-9141-A2EC-A80C5E19D01D}"/>
              </a:ext>
            </a:extLst>
          </p:cNvPr>
          <p:cNvSpPr/>
          <p:nvPr/>
        </p:nvSpPr>
        <p:spPr>
          <a:xfrm>
            <a:off x="2150936" y="4925838"/>
            <a:ext cx="301686" cy="301686"/>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FEBA3DE-D28E-7D42-9367-EE8FA9368BF9}"/>
              </a:ext>
            </a:extLst>
          </p:cNvPr>
          <p:cNvSpPr txBox="1"/>
          <p:nvPr/>
        </p:nvSpPr>
        <p:spPr>
          <a:xfrm>
            <a:off x="2154111" y="4892015"/>
            <a:ext cx="301686" cy="369332"/>
          </a:xfrm>
          <a:prstGeom prst="rect">
            <a:avLst/>
          </a:prstGeom>
          <a:noFill/>
        </p:spPr>
        <p:txBody>
          <a:bodyPr wrap="none" rtlCol="0">
            <a:spAutoFit/>
          </a:bodyPr>
          <a:lstStyle/>
          <a:p>
            <a:r>
              <a:rPr lang="en-US" dirty="0">
                <a:solidFill>
                  <a:schemeClr val="bg1"/>
                </a:solidFill>
              </a:rPr>
              <a:t>2</a:t>
            </a:r>
          </a:p>
        </p:txBody>
      </p:sp>
      <p:sp>
        <p:nvSpPr>
          <p:cNvPr id="29" name="Oval 28">
            <a:extLst>
              <a:ext uri="{FF2B5EF4-FFF2-40B4-BE49-F238E27FC236}">
                <a16:creationId xmlns:a16="http://schemas.microsoft.com/office/drawing/2014/main" id="{17FD6532-F84F-6541-AA0C-FAB3042F2B03}"/>
              </a:ext>
            </a:extLst>
          </p:cNvPr>
          <p:cNvSpPr/>
          <p:nvPr/>
        </p:nvSpPr>
        <p:spPr>
          <a:xfrm>
            <a:off x="4106427" y="4925838"/>
            <a:ext cx="301686" cy="301686"/>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A63AD9B-4649-5B49-A5D9-210186C7607E}"/>
              </a:ext>
            </a:extLst>
          </p:cNvPr>
          <p:cNvSpPr txBox="1"/>
          <p:nvPr/>
        </p:nvSpPr>
        <p:spPr>
          <a:xfrm>
            <a:off x="4109602" y="4892015"/>
            <a:ext cx="301686" cy="369332"/>
          </a:xfrm>
          <a:prstGeom prst="rect">
            <a:avLst/>
          </a:prstGeom>
          <a:noFill/>
        </p:spPr>
        <p:txBody>
          <a:bodyPr wrap="none" rtlCol="0">
            <a:spAutoFit/>
          </a:bodyPr>
          <a:lstStyle/>
          <a:p>
            <a:r>
              <a:rPr lang="en-US" dirty="0">
                <a:solidFill>
                  <a:schemeClr val="bg1"/>
                </a:solidFill>
              </a:rPr>
              <a:t>3</a:t>
            </a:r>
          </a:p>
        </p:txBody>
      </p:sp>
      <p:sp>
        <p:nvSpPr>
          <p:cNvPr id="31" name="Oval 30">
            <a:extLst>
              <a:ext uri="{FF2B5EF4-FFF2-40B4-BE49-F238E27FC236}">
                <a16:creationId xmlns:a16="http://schemas.microsoft.com/office/drawing/2014/main" id="{B305A701-514C-AB42-90D2-5A51EF76AE2E}"/>
              </a:ext>
            </a:extLst>
          </p:cNvPr>
          <p:cNvSpPr/>
          <p:nvPr/>
        </p:nvSpPr>
        <p:spPr>
          <a:xfrm>
            <a:off x="5953987" y="4937495"/>
            <a:ext cx="301686" cy="301686"/>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22447B9-81CA-F44D-B775-F8A4AD361A8B}"/>
              </a:ext>
            </a:extLst>
          </p:cNvPr>
          <p:cNvSpPr txBox="1"/>
          <p:nvPr/>
        </p:nvSpPr>
        <p:spPr>
          <a:xfrm>
            <a:off x="5957162" y="4903672"/>
            <a:ext cx="301686" cy="369332"/>
          </a:xfrm>
          <a:prstGeom prst="rect">
            <a:avLst/>
          </a:prstGeom>
          <a:noFill/>
        </p:spPr>
        <p:txBody>
          <a:bodyPr wrap="none" rtlCol="0">
            <a:spAutoFit/>
          </a:bodyPr>
          <a:lstStyle/>
          <a:p>
            <a:r>
              <a:rPr lang="en-US" dirty="0">
                <a:solidFill>
                  <a:schemeClr val="bg1"/>
                </a:solidFill>
              </a:rPr>
              <a:t>4</a:t>
            </a:r>
          </a:p>
        </p:txBody>
      </p:sp>
      <p:sp>
        <p:nvSpPr>
          <p:cNvPr id="33" name="Oval 32">
            <a:extLst>
              <a:ext uri="{FF2B5EF4-FFF2-40B4-BE49-F238E27FC236}">
                <a16:creationId xmlns:a16="http://schemas.microsoft.com/office/drawing/2014/main" id="{E933C543-E9DF-4149-83CE-99DB4F50F96E}"/>
              </a:ext>
            </a:extLst>
          </p:cNvPr>
          <p:cNvSpPr/>
          <p:nvPr/>
        </p:nvSpPr>
        <p:spPr>
          <a:xfrm>
            <a:off x="7787445" y="4935589"/>
            <a:ext cx="301686" cy="301686"/>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A3B3309-4421-9542-AD5D-5C06D8F1C608}"/>
              </a:ext>
            </a:extLst>
          </p:cNvPr>
          <p:cNvSpPr txBox="1"/>
          <p:nvPr/>
        </p:nvSpPr>
        <p:spPr>
          <a:xfrm>
            <a:off x="7790620" y="4901766"/>
            <a:ext cx="301686" cy="369332"/>
          </a:xfrm>
          <a:prstGeom prst="rect">
            <a:avLst/>
          </a:prstGeom>
          <a:noFill/>
        </p:spPr>
        <p:txBody>
          <a:bodyPr wrap="none" rtlCol="0">
            <a:spAutoFit/>
          </a:bodyPr>
          <a:lstStyle/>
          <a:p>
            <a:r>
              <a:rPr lang="en-US" dirty="0">
                <a:solidFill>
                  <a:schemeClr val="bg1"/>
                </a:solidFill>
              </a:rPr>
              <a:t>5</a:t>
            </a:r>
          </a:p>
        </p:txBody>
      </p:sp>
      <p:sp>
        <p:nvSpPr>
          <p:cNvPr id="35" name="Oval 34">
            <a:extLst>
              <a:ext uri="{FF2B5EF4-FFF2-40B4-BE49-F238E27FC236}">
                <a16:creationId xmlns:a16="http://schemas.microsoft.com/office/drawing/2014/main" id="{0F700E56-5EDF-2946-B259-A77FF8AE5AC4}"/>
              </a:ext>
            </a:extLst>
          </p:cNvPr>
          <p:cNvSpPr/>
          <p:nvPr/>
        </p:nvSpPr>
        <p:spPr>
          <a:xfrm>
            <a:off x="9663489" y="4929239"/>
            <a:ext cx="301686" cy="301686"/>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9E3FE872-266D-884D-9D63-7C31A0BABB24}"/>
              </a:ext>
            </a:extLst>
          </p:cNvPr>
          <p:cNvSpPr txBox="1"/>
          <p:nvPr/>
        </p:nvSpPr>
        <p:spPr>
          <a:xfrm>
            <a:off x="9666664" y="4895416"/>
            <a:ext cx="301686" cy="369332"/>
          </a:xfrm>
          <a:prstGeom prst="rect">
            <a:avLst/>
          </a:prstGeom>
          <a:noFill/>
        </p:spPr>
        <p:txBody>
          <a:bodyPr wrap="none" rtlCol="0">
            <a:spAutoFit/>
          </a:bodyPr>
          <a:lstStyle/>
          <a:p>
            <a:r>
              <a:rPr lang="en-US" dirty="0">
                <a:solidFill>
                  <a:schemeClr val="bg1"/>
                </a:solidFill>
              </a:rPr>
              <a:t>6</a:t>
            </a:r>
          </a:p>
        </p:txBody>
      </p:sp>
    </p:spTree>
    <p:extLst>
      <p:ext uri="{BB962C8B-B14F-4D97-AF65-F5344CB8AC3E}">
        <p14:creationId xmlns:p14="http://schemas.microsoft.com/office/powerpoint/2010/main" val="1355781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6221044C-867F-2044-913B-FDF6EA97B61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94437" y="3429000"/>
            <a:ext cx="11297563" cy="34290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207496B7-4E67-FF4F-A826-B0C68D065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11" y="5886403"/>
            <a:ext cx="2510481" cy="856353"/>
          </a:xfrm>
          <a:prstGeom prst="rect">
            <a:avLst/>
          </a:prstGeom>
        </p:spPr>
      </p:pic>
      <p:sp>
        <p:nvSpPr>
          <p:cNvPr id="2" name="TextBox 1">
            <a:extLst>
              <a:ext uri="{FF2B5EF4-FFF2-40B4-BE49-F238E27FC236}">
                <a16:creationId xmlns:a16="http://schemas.microsoft.com/office/drawing/2014/main" id="{EABFC68E-151B-2349-9B8E-A0E7CAF8D122}"/>
              </a:ext>
            </a:extLst>
          </p:cNvPr>
          <p:cNvSpPr txBox="1"/>
          <p:nvPr/>
        </p:nvSpPr>
        <p:spPr>
          <a:xfrm>
            <a:off x="591671" y="1707776"/>
            <a:ext cx="6152029" cy="3754874"/>
          </a:xfrm>
          <a:prstGeom prst="rect">
            <a:avLst/>
          </a:prstGeom>
          <a:noFill/>
        </p:spPr>
        <p:txBody>
          <a:bodyPr wrap="square" rtlCol="0">
            <a:spAutoFit/>
          </a:bodyPr>
          <a:lstStyle/>
          <a:p>
            <a:pPr>
              <a:buClr>
                <a:srgbClr val="8DC635"/>
              </a:buClr>
              <a:buSzPct val="120000"/>
            </a:pPr>
            <a:r>
              <a:rPr lang="en-US" sz="2200" b="1" dirty="0"/>
              <a:t>Irrigation &amp; Nutrition</a:t>
            </a:r>
            <a:br>
              <a:rPr lang="en-US" b="1" dirty="0"/>
            </a:br>
            <a:endParaRPr lang="en-US" b="1" dirty="0"/>
          </a:p>
          <a:p>
            <a:pPr marL="285750" indent="-285750">
              <a:buClr>
                <a:srgbClr val="8DC635"/>
              </a:buClr>
              <a:buSzPct val="120000"/>
              <a:buFont typeface="Wingdings" pitchFamily="2" charset="2"/>
              <a:buChar char="§"/>
            </a:pPr>
            <a:r>
              <a:rPr lang="en-US" dirty="0"/>
              <a:t>Air-Pot grown plants </a:t>
            </a:r>
            <a:r>
              <a:rPr lang="en-US" b="1" dirty="0"/>
              <a:t>require more nutrient and water </a:t>
            </a:r>
            <a:r>
              <a:rPr lang="en-US" dirty="0"/>
              <a:t>than plants in standard containers, due to the greater mass of heathy roots and faster growth.</a:t>
            </a:r>
            <a:br>
              <a:rPr lang="en-US" dirty="0"/>
            </a:br>
            <a:endParaRPr lang="en-US" dirty="0"/>
          </a:p>
          <a:p>
            <a:pPr marL="285750" indent="-285750">
              <a:buClr>
                <a:srgbClr val="8DC635"/>
              </a:buClr>
              <a:buSzPct val="120000"/>
              <a:buFont typeface="Wingdings" pitchFamily="2" charset="2"/>
              <a:buChar char="§"/>
            </a:pPr>
            <a:r>
              <a:rPr lang="en-US" dirty="0"/>
              <a:t>It is essential that </a:t>
            </a:r>
            <a:r>
              <a:rPr lang="en-US" b="1" dirty="0"/>
              <a:t>drip irrigation is used </a:t>
            </a:r>
            <a:r>
              <a:rPr lang="en-US" dirty="0"/>
              <a:t>– with sufficient drippers in each container – to allow even distribution of water to the whole root system. </a:t>
            </a:r>
            <a:r>
              <a:rPr lang="en-US" b="1" dirty="0"/>
              <a:t>For small containers this means two drippers, for larger ones four or even more.</a:t>
            </a:r>
            <a:br>
              <a:rPr lang="en-US" b="1" dirty="0"/>
            </a:br>
            <a:endParaRPr lang="en-US" b="1" dirty="0"/>
          </a:p>
          <a:p>
            <a:pPr marL="285750" indent="-285750">
              <a:buClr>
                <a:srgbClr val="8DC635"/>
              </a:buClr>
              <a:buSzPct val="120000"/>
              <a:buFont typeface="Wingdings" pitchFamily="2" charset="2"/>
              <a:buChar char="§"/>
            </a:pPr>
            <a:r>
              <a:rPr lang="en-US" dirty="0"/>
              <a:t>It is essential that the Air-Pot containers are set up in a </a:t>
            </a:r>
            <a:r>
              <a:rPr lang="en-US" b="1" dirty="0"/>
              <a:t>separate irrigation zone</a:t>
            </a:r>
            <a:r>
              <a:rPr lang="en-US" dirty="0"/>
              <a:t>.</a:t>
            </a:r>
          </a:p>
        </p:txBody>
      </p:sp>
      <p:pic>
        <p:nvPicPr>
          <p:cNvPr id="12" name="Picture 2" descr="Air-Pot® | How the Air-Pot system works through enchancing root systems">
            <a:extLst>
              <a:ext uri="{FF2B5EF4-FFF2-40B4-BE49-F238E27FC236}">
                <a16:creationId xmlns:a16="http://schemas.microsoft.com/office/drawing/2014/main" id="{6333A189-A3C0-7947-B35F-4C0F80BA05C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967053" y="604463"/>
            <a:ext cx="1618736" cy="44372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E69C9C0-384E-EE45-AF13-4621B119831F}"/>
              </a:ext>
            </a:extLst>
          </p:cNvPr>
          <p:cNvSpPr/>
          <p:nvPr/>
        </p:nvSpPr>
        <p:spPr>
          <a:xfrm>
            <a:off x="-94181" y="604463"/>
            <a:ext cx="4583141" cy="646267"/>
          </a:xfrm>
          <a:prstGeom prst="rect">
            <a:avLst/>
          </a:prstGeom>
          <a:solidFill>
            <a:srgbClr val="8DC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EE57130-C9C5-A444-A63F-104E39D39AED}"/>
              </a:ext>
            </a:extLst>
          </p:cNvPr>
          <p:cNvSpPr/>
          <p:nvPr/>
        </p:nvSpPr>
        <p:spPr>
          <a:xfrm>
            <a:off x="-212847" y="470677"/>
            <a:ext cx="4583141" cy="646267"/>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8D383B3-398D-5C4C-9B33-4F922BDF387B}"/>
              </a:ext>
            </a:extLst>
          </p:cNvPr>
          <p:cNvSpPr txBox="1"/>
          <p:nvPr/>
        </p:nvSpPr>
        <p:spPr>
          <a:xfrm>
            <a:off x="492211" y="526614"/>
            <a:ext cx="3741217"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Growing with Air-Pot</a:t>
            </a:r>
            <a:endParaRPr lang="en-US"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B92631B-EDB8-4C46-A4B3-F191FE6877C0}"/>
              </a:ext>
            </a:extLst>
          </p:cNvPr>
          <p:cNvPicPr>
            <a:picLocks noChangeAspect="1"/>
          </p:cNvPicPr>
          <p:nvPr/>
        </p:nvPicPr>
        <p:blipFill>
          <a:blip r:embed="rId5"/>
          <a:stretch>
            <a:fillRect/>
          </a:stretch>
        </p:blipFill>
        <p:spPr>
          <a:xfrm>
            <a:off x="7192535" y="1707777"/>
            <a:ext cx="4999465" cy="3727824"/>
          </a:xfrm>
          <a:prstGeom prst="rect">
            <a:avLst/>
          </a:prstGeom>
          <a:ln w="19050">
            <a:solidFill>
              <a:srgbClr val="00502F"/>
            </a:solidFill>
          </a:ln>
        </p:spPr>
      </p:pic>
    </p:spTree>
    <p:extLst>
      <p:ext uri="{BB962C8B-B14F-4D97-AF65-F5344CB8AC3E}">
        <p14:creationId xmlns:p14="http://schemas.microsoft.com/office/powerpoint/2010/main" val="3452293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6221044C-867F-2044-913B-FDF6EA97B61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94437" y="3429000"/>
            <a:ext cx="11297563" cy="34290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207496B7-4E67-FF4F-A826-B0C68D065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11" y="5886403"/>
            <a:ext cx="2510481" cy="856353"/>
          </a:xfrm>
          <a:prstGeom prst="rect">
            <a:avLst/>
          </a:prstGeom>
        </p:spPr>
      </p:pic>
      <p:pic>
        <p:nvPicPr>
          <p:cNvPr id="12" name="Picture 2" descr="Air-Pot® | How the Air-Pot system works through enchancing root systems">
            <a:extLst>
              <a:ext uri="{FF2B5EF4-FFF2-40B4-BE49-F238E27FC236}">
                <a16:creationId xmlns:a16="http://schemas.microsoft.com/office/drawing/2014/main" id="{6333A189-A3C0-7947-B35F-4C0F80BA05C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967053" y="604463"/>
            <a:ext cx="1618736" cy="44372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E69C9C0-384E-EE45-AF13-4621B119831F}"/>
              </a:ext>
            </a:extLst>
          </p:cNvPr>
          <p:cNvSpPr/>
          <p:nvPr/>
        </p:nvSpPr>
        <p:spPr>
          <a:xfrm>
            <a:off x="-94180" y="604463"/>
            <a:ext cx="2676016" cy="646267"/>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EE57130-C9C5-A444-A63F-104E39D39AED}"/>
              </a:ext>
            </a:extLst>
          </p:cNvPr>
          <p:cNvSpPr/>
          <p:nvPr/>
        </p:nvSpPr>
        <p:spPr>
          <a:xfrm>
            <a:off x="-212846" y="470677"/>
            <a:ext cx="2676016" cy="646267"/>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8D383B3-398D-5C4C-9B33-4F922BDF387B}"/>
              </a:ext>
            </a:extLst>
          </p:cNvPr>
          <p:cNvSpPr txBox="1"/>
          <p:nvPr/>
        </p:nvSpPr>
        <p:spPr>
          <a:xfrm>
            <a:off x="492211" y="526614"/>
            <a:ext cx="1742785"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Pot sizes</a:t>
            </a:r>
            <a:endParaRPr lang="en-US"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F2668A5-A4CE-4A44-8953-DA9A6E9D3D38}"/>
              </a:ext>
            </a:extLst>
          </p:cNvPr>
          <p:cNvSpPr txBox="1"/>
          <p:nvPr/>
        </p:nvSpPr>
        <p:spPr>
          <a:xfrm>
            <a:off x="3317533" y="648366"/>
            <a:ext cx="5676490" cy="369332"/>
          </a:xfrm>
          <a:prstGeom prst="rect">
            <a:avLst/>
          </a:prstGeom>
          <a:noFill/>
        </p:spPr>
        <p:txBody>
          <a:bodyPr wrap="none" rtlCol="0">
            <a:spAutoFit/>
          </a:bodyPr>
          <a:lstStyle/>
          <a:p>
            <a:r>
              <a:rPr lang="en-US" dirty="0">
                <a:hlinkClick r:id="rId5"/>
              </a:rPr>
              <a:t>https://</a:t>
            </a:r>
            <a:r>
              <a:rPr lang="en-US" dirty="0" err="1">
                <a:hlinkClick r:id="rId5"/>
              </a:rPr>
              <a:t>arborgreen.com.au</a:t>
            </a:r>
            <a:r>
              <a:rPr lang="en-US" dirty="0">
                <a:hlinkClick r:id="rId5"/>
              </a:rPr>
              <a:t>/tag/2-brand/value/761-air-pot</a:t>
            </a:r>
            <a:endParaRPr lang="en-US" dirty="0"/>
          </a:p>
        </p:txBody>
      </p:sp>
      <p:pic>
        <p:nvPicPr>
          <p:cNvPr id="4" name="Picture 3" descr="Graphical user interface&#10;&#10;Description automatically generated">
            <a:extLst>
              <a:ext uri="{FF2B5EF4-FFF2-40B4-BE49-F238E27FC236}">
                <a16:creationId xmlns:a16="http://schemas.microsoft.com/office/drawing/2014/main" id="{087082E7-3FE8-6D44-BE6E-252AFC6682C4}"/>
              </a:ext>
            </a:extLst>
          </p:cNvPr>
          <p:cNvPicPr>
            <a:picLocks noChangeAspect="1"/>
          </p:cNvPicPr>
          <p:nvPr/>
        </p:nvPicPr>
        <p:blipFill rotWithShape="1">
          <a:blip r:embed="rId6">
            <a:extLst>
              <a:ext uri="{28A0092B-C50C-407E-A947-70E740481C1C}">
                <a14:useLocalDpi xmlns:a14="http://schemas.microsoft.com/office/drawing/2010/main" val="0"/>
              </a:ext>
            </a:extLst>
          </a:blip>
          <a:srcRect b="2739"/>
          <a:stretch/>
        </p:blipFill>
        <p:spPr>
          <a:xfrm>
            <a:off x="620915" y="3672231"/>
            <a:ext cx="1514237" cy="2042412"/>
          </a:xfrm>
          <a:prstGeom prst="rect">
            <a:avLst/>
          </a:prstGeom>
          <a:ln w="19050">
            <a:solidFill>
              <a:srgbClr val="00502F"/>
            </a:solidFill>
          </a:ln>
        </p:spPr>
      </p:pic>
      <p:pic>
        <p:nvPicPr>
          <p:cNvPr id="8" name="Picture 7" descr="A plant in a pot&#10;&#10;Description automatically generated with medium confidence">
            <a:extLst>
              <a:ext uri="{FF2B5EF4-FFF2-40B4-BE49-F238E27FC236}">
                <a16:creationId xmlns:a16="http://schemas.microsoft.com/office/drawing/2014/main" id="{A7855529-A2D5-7448-BA06-C4F5EA2695D5}"/>
              </a:ext>
            </a:extLst>
          </p:cNvPr>
          <p:cNvPicPr>
            <a:picLocks noChangeAspect="1"/>
          </p:cNvPicPr>
          <p:nvPr/>
        </p:nvPicPr>
        <p:blipFill rotWithShape="1">
          <a:blip r:embed="rId7">
            <a:extLst>
              <a:ext uri="{28A0092B-C50C-407E-A947-70E740481C1C}">
                <a14:useLocalDpi xmlns:a14="http://schemas.microsoft.com/office/drawing/2010/main" val="0"/>
              </a:ext>
            </a:extLst>
          </a:blip>
          <a:srcRect b="2739"/>
          <a:stretch/>
        </p:blipFill>
        <p:spPr>
          <a:xfrm>
            <a:off x="7986032" y="2555023"/>
            <a:ext cx="1499951" cy="2042412"/>
          </a:xfrm>
          <a:prstGeom prst="rect">
            <a:avLst/>
          </a:prstGeom>
          <a:ln w="19050">
            <a:solidFill>
              <a:srgbClr val="00502F"/>
            </a:solidFill>
          </a:ln>
        </p:spPr>
      </p:pic>
      <p:pic>
        <p:nvPicPr>
          <p:cNvPr id="17" name="Picture 16" descr="Graphical user interface&#10;&#10;Description automatically generated">
            <a:extLst>
              <a:ext uri="{FF2B5EF4-FFF2-40B4-BE49-F238E27FC236}">
                <a16:creationId xmlns:a16="http://schemas.microsoft.com/office/drawing/2014/main" id="{95A06B08-2EDE-CA40-9BF3-CA1492ED0BBB}"/>
              </a:ext>
            </a:extLst>
          </p:cNvPr>
          <p:cNvPicPr>
            <a:picLocks noChangeAspect="1"/>
          </p:cNvPicPr>
          <p:nvPr/>
        </p:nvPicPr>
        <p:blipFill rotWithShape="1">
          <a:blip r:embed="rId8">
            <a:extLst>
              <a:ext uri="{28A0092B-C50C-407E-A947-70E740481C1C}">
                <a14:useLocalDpi xmlns:a14="http://schemas.microsoft.com/office/drawing/2010/main" val="0"/>
              </a:ext>
            </a:extLst>
          </a:blip>
          <a:srcRect b="2640"/>
          <a:stretch/>
        </p:blipFill>
        <p:spPr>
          <a:xfrm>
            <a:off x="3951575" y="1498539"/>
            <a:ext cx="1507094" cy="2044484"/>
          </a:xfrm>
          <a:prstGeom prst="rect">
            <a:avLst/>
          </a:prstGeom>
          <a:ln w="19050">
            <a:solidFill>
              <a:srgbClr val="00502F"/>
            </a:solidFill>
          </a:ln>
        </p:spPr>
      </p:pic>
      <p:pic>
        <p:nvPicPr>
          <p:cNvPr id="19" name="Picture 18" descr="A picture containing graphical user interface&#10;&#10;Description automatically generated">
            <a:extLst>
              <a:ext uri="{FF2B5EF4-FFF2-40B4-BE49-F238E27FC236}">
                <a16:creationId xmlns:a16="http://schemas.microsoft.com/office/drawing/2014/main" id="{296FABB0-F7BC-3044-91A8-5970E86029B7}"/>
              </a:ext>
            </a:extLst>
          </p:cNvPr>
          <p:cNvPicPr>
            <a:picLocks noChangeAspect="1"/>
          </p:cNvPicPr>
          <p:nvPr/>
        </p:nvPicPr>
        <p:blipFill rotWithShape="1">
          <a:blip r:embed="rId9">
            <a:extLst>
              <a:ext uri="{28A0092B-C50C-407E-A947-70E740481C1C}">
                <a14:useLocalDpi xmlns:a14="http://schemas.microsoft.com/office/drawing/2010/main" val="0"/>
              </a:ext>
            </a:extLst>
          </a:blip>
          <a:srcRect b="2397"/>
          <a:stretch/>
        </p:blipFill>
        <p:spPr>
          <a:xfrm>
            <a:off x="2288601" y="3672231"/>
            <a:ext cx="1507094" cy="2049607"/>
          </a:xfrm>
          <a:prstGeom prst="rect">
            <a:avLst/>
          </a:prstGeom>
          <a:ln w="19050">
            <a:solidFill>
              <a:srgbClr val="00502F"/>
            </a:solidFill>
          </a:ln>
        </p:spPr>
      </p:pic>
      <p:pic>
        <p:nvPicPr>
          <p:cNvPr id="21" name="Picture 20" descr="Graphical user interface&#10;&#10;Description automatically generated with low confidence">
            <a:extLst>
              <a:ext uri="{FF2B5EF4-FFF2-40B4-BE49-F238E27FC236}">
                <a16:creationId xmlns:a16="http://schemas.microsoft.com/office/drawing/2014/main" id="{C881B644-C738-144B-A739-4B7E40DA8783}"/>
              </a:ext>
            </a:extLst>
          </p:cNvPr>
          <p:cNvPicPr>
            <a:picLocks noChangeAspect="1"/>
          </p:cNvPicPr>
          <p:nvPr/>
        </p:nvPicPr>
        <p:blipFill rotWithShape="1">
          <a:blip r:embed="rId10">
            <a:extLst>
              <a:ext uri="{28A0092B-C50C-407E-A947-70E740481C1C}">
                <a14:useLocalDpi xmlns:a14="http://schemas.microsoft.com/office/drawing/2010/main" val="0"/>
              </a:ext>
            </a:extLst>
          </a:blip>
          <a:srcRect b="2397"/>
          <a:stretch/>
        </p:blipFill>
        <p:spPr>
          <a:xfrm>
            <a:off x="3951575" y="3672231"/>
            <a:ext cx="1507094" cy="2049607"/>
          </a:xfrm>
          <a:prstGeom prst="rect">
            <a:avLst/>
          </a:prstGeom>
          <a:ln w="19050">
            <a:solidFill>
              <a:srgbClr val="00502F"/>
            </a:solidFill>
          </a:ln>
        </p:spPr>
      </p:pic>
      <p:pic>
        <p:nvPicPr>
          <p:cNvPr id="24" name="Picture 23" descr="Graphical user interface&#10;&#10;Description automatically generated with low confidence">
            <a:extLst>
              <a:ext uri="{FF2B5EF4-FFF2-40B4-BE49-F238E27FC236}">
                <a16:creationId xmlns:a16="http://schemas.microsoft.com/office/drawing/2014/main" id="{A50FF9CA-8BF9-BE42-AA0D-5060BF80477D}"/>
              </a:ext>
            </a:extLst>
          </p:cNvPr>
          <p:cNvPicPr>
            <a:picLocks noChangeAspect="1"/>
          </p:cNvPicPr>
          <p:nvPr/>
        </p:nvPicPr>
        <p:blipFill rotWithShape="1">
          <a:blip r:embed="rId11">
            <a:extLst>
              <a:ext uri="{28A0092B-C50C-407E-A947-70E740481C1C}">
                <a14:useLocalDpi xmlns:a14="http://schemas.microsoft.com/office/drawing/2010/main" val="0"/>
              </a:ext>
            </a:extLst>
          </a:blip>
          <a:srcRect b="2739"/>
          <a:stretch/>
        </p:blipFill>
        <p:spPr>
          <a:xfrm>
            <a:off x="6113555" y="2555023"/>
            <a:ext cx="1499951" cy="2042412"/>
          </a:xfrm>
          <a:prstGeom prst="rect">
            <a:avLst/>
          </a:prstGeom>
          <a:ln w="19050">
            <a:solidFill>
              <a:srgbClr val="00502F"/>
            </a:solidFill>
          </a:ln>
        </p:spPr>
      </p:pic>
      <p:pic>
        <p:nvPicPr>
          <p:cNvPr id="26" name="Picture 25" descr="Graphical user interface&#10;&#10;Description automatically generated">
            <a:extLst>
              <a:ext uri="{FF2B5EF4-FFF2-40B4-BE49-F238E27FC236}">
                <a16:creationId xmlns:a16="http://schemas.microsoft.com/office/drawing/2014/main" id="{211D54E8-93A7-A848-A4AF-CA691732F189}"/>
              </a:ext>
            </a:extLst>
          </p:cNvPr>
          <p:cNvPicPr>
            <a:picLocks noChangeAspect="1"/>
          </p:cNvPicPr>
          <p:nvPr/>
        </p:nvPicPr>
        <p:blipFill rotWithShape="1">
          <a:blip r:embed="rId12">
            <a:extLst>
              <a:ext uri="{28A0092B-C50C-407E-A947-70E740481C1C}">
                <a14:useLocalDpi xmlns:a14="http://schemas.microsoft.com/office/drawing/2010/main" val="0"/>
              </a:ext>
            </a:extLst>
          </a:blip>
          <a:srcRect b="2397"/>
          <a:stretch/>
        </p:blipFill>
        <p:spPr>
          <a:xfrm>
            <a:off x="625627" y="1493416"/>
            <a:ext cx="1507094" cy="2049607"/>
          </a:xfrm>
          <a:prstGeom prst="rect">
            <a:avLst/>
          </a:prstGeom>
          <a:ln w="19050">
            <a:solidFill>
              <a:srgbClr val="00502F"/>
            </a:solidFill>
          </a:ln>
        </p:spPr>
      </p:pic>
      <p:pic>
        <p:nvPicPr>
          <p:cNvPr id="28" name="Picture 27" descr="A plant in a pot&#10;&#10;Description automatically generated with low confidence">
            <a:extLst>
              <a:ext uri="{FF2B5EF4-FFF2-40B4-BE49-F238E27FC236}">
                <a16:creationId xmlns:a16="http://schemas.microsoft.com/office/drawing/2014/main" id="{F54D727A-C436-F949-A691-1C99DBFA9168}"/>
              </a:ext>
            </a:extLst>
          </p:cNvPr>
          <p:cNvPicPr>
            <a:picLocks noChangeAspect="1"/>
          </p:cNvPicPr>
          <p:nvPr/>
        </p:nvPicPr>
        <p:blipFill rotWithShape="1">
          <a:blip r:embed="rId13">
            <a:extLst>
              <a:ext uri="{28A0092B-C50C-407E-A947-70E740481C1C}">
                <a14:useLocalDpi xmlns:a14="http://schemas.microsoft.com/office/drawing/2010/main" val="0"/>
              </a:ext>
            </a:extLst>
          </a:blip>
          <a:srcRect b="2739"/>
          <a:stretch/>
        </p:blipFill>
        <p:spPr>
          <a:xfrm>
            <a:off x="9858509" y="2555023"/>
            <a:ext cx="1507094" cy="2042412"/>
          </a:xfrm>
          <a:prstGeom prst="rect">
            <a:avLst/>
          </a:prstGeom>
          <a:ln w="19050">
            <a:solidFill>
              <a:srgbClr val="00502F"/>
            </a:solidFill>
          </a:ln>
        </p:spPr>
      </p:pic>
      <p:sp>
        <p:nvSpPr>
          <p:cNvPr id="31" name="Rectangle 30">
            <a:extLst>
              <a:ext uri="{FF2B5EF4-FFF2-40B4-BE49-F238E27FC236}">
                <a16:creationId xmlns:a16="http://schemas.microsoft.com/office/drawing/2014/main" id="{06B5B861-E7B8-5748-8973-996A497055D7}"/>
              </a:ext>
            </a:extLst>
          </p:cNvPr>
          <p:cNvSpPr/>
          <p:nvPr/>
        </p:nvSpPr>
        <p:spPr>
          <a:xfrm>
            <a:off x="625626" y="2672054"/>
            <a:ext cx="1509525" cy="329476"/>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D1E9FF3E-8FF2-894B-940C-E5B7434CCC54}"/>
              </a:ext>
            </a:extLst>
          </p:cNvPr>
          <p:cNvSpPr txBox="1"/>
          <p:nvPr/>
        </p:nvSpPr>
        <p:spPr>
          <a:xfrm>
            <a:off x="831835" y="2671068"/>
            <a:ext cx="1087990" cy="323165"/>
          </a:xfrm>
          <a:prstGeom prst="rect">
            <a:avLst/>
          </a:prstGeom>
          <a:noFill/>
        </p:spPr>
        <p:txBody>
          <a:bodyPr wrap="none" rtlCol="0">
            <a:spAutoFit/>
          </a:bodyPr>
          <a:lstStyle/>
          <a:p>
            <a:pPr algn="ctr"/>
            <a:r>
              <a:rPr lang="en-US" sz="1500" dirty="0">
                <a:solidFill>
                  <a:schemeClr val="bg1"/>
                </a:solidFill>
              </a:rPr>
              <a:t>3L (Orange)</a:t>
            </a:r>
          </a:p>
        </p:txBody>
      </p:sp>
      <p:sp>
        <p:nvSpPr>
          <p:cNvPr id="33" name="Rectangle 32">
            <a:extLst>
              <a:ext uri="{FF2B5EF4-FFF2-40B4-BE49-F238E27FC236}">
                <a16:creationId xmlns:a16="http://schemas.microsoft.com/office/drawing/2014/main" id="{373A0572-4CD8-B04F-B952-FDC92F70435C}"/>
              </a:ext>
            </a:extLst>
          </p:cNvPr>
          <p:cNvSpPr/>
          <p:nvPr/>
        </p:nvSpPr>
        <p:spPr>
          <a:xfrm>
            <a:off x="3948077" y="2672054"/>
            <a:ext cx="1531057" cy="329476"/>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6E53E3EB-F684-954D-A41E-5C3B3F7D0E1A}"/>
              </a:ext>
            </a:extLst>
          </p:cNvPr>
          <p:cNvSpPr txBox="1"/>
          <p:nvPr/>
        </p:nvSpPr>
        <p:spPr>
          <a:xfrm>
            <a:off x="4186027" y="2671068"/>
            <a:ext cx="1024511" cy="323165"/>
          </a:xfrm>
          <a:prstGeom prst="rect">
            <a:avLst/>
          </a:prstGeom>
          <a:noFill/>
        </p:spPr>
        <p:txBody>
          <a:bodyPr wrap="none" rtlCol="0">
            <a:spAutoFit/>
          </a:bodyPr>
          <a:lstStyle/>
          <a:p>
            <a:r>
              <a:rPr lang="en-US" sz="1500" dirty="0">
                <a:solidFill>
                  <a:schemeClr val="bg1"/>
                </a:solidFill>
              </a:rPr>
              <a:t>9L (Yellow)</a:t>
            </a:r>
          </a:p>
        </p:txBody>
      </p:sp>
      <p:sp>
        <p:nvSpPr>
          <p:cNvPr id="35" name="Rectangle 34">
            <a:extLst>
              <a:ext uri="{FF2B5EF4-FFF2-40B4-BE49-F238E27FC236}">
                <a16:creationId xmlns:a16="http://schemas.microsoft.com/office/drawing/2014/main" id="{4F05FC99-8C6E-0C4F-97C8-BD2903FCA0D7}"/>
              </a:ext>
            </a:extLst>
          </p:cNvPr>
          <p:cNvSpPr/>
          <p:nvPr/>
        </p:nvSpPr>
        <p:spPr>
          <a:xfrm>
            <a:off x="2288600" y="4859193"/>
            <a:ext cx="1520875" cy="329476"/>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2FF0CD08-45B3-0E4B-A051-BFA64EFFA54F}"/>
              </a:ext>
            </a:extLst>
          </p:cNvPr>
          <p:cNvSpPr txBox="1"/>
          <p:nvPr/>
        </p:nvSpPr>
        <p:spPr>
          <a:xfrm>
            <a:off x="2556141" y="4858207"/>
            <a:ext cx="965328" cy="323165"/>
          </a:xfrm>
          <a:prstGeom prst="rect">
            <a:avLst/>
          </a:prstGeom>
          <a:noFill/>
        </p:spPr>
        <p:txBody>
          <a:bodyPr wrap="none" rtlCol="0">
            <a:spAutoFit/>
          </a:bodyPr>
          <a:lstStyle/>
          <a:p>
            <a:pPr algn="ctr"/>
            <a:r>
              <a:rPr lang="en-US" sz="1500" dirty="0">
                <a:solidFill>
                  <a:schemeClr val="bg1"/>
                </a:solidFill>
              </a:rPr>
              <a:t>20L (Blue)</a:t>
            </a:r>
          </a:p>
        </p:txBody>
      </p:sp>
      <p:sp>
        <p:nvSpPr>
          <p:cNvPr id="37" name="Rectangle 36">
            <a:extLst>
              <a:ext uri="{FF2B5EF4-FFF2-40B4-BE49-F238E27FC236}">
                <a16:creationId xmlns:a16="http://schemas.microsoft.com/office/drawing/2014/main" id="{0B4B8CA9-4A98-9748-B137-3D1816783B69}"/>
              </a:ext>
            </a:extLst>
          </p:cNvPr>
          <p:cNvSpPr/>
          <p:nvPr/>
        </p:nvSpPr>
        <p:spPr>
          <a:xfrm>
            <a:off x="3948077" y="4859193"/>
            <a:ext cx="1520876" cy="329476"/>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BCD545F5-32CB-2946-853D-997D70AEBFD9}"/>
              </a:ext>
            </a:extLst>
          </p:cNvPr>
          <p:cNvSpPr txBox="1"/>
          <p:nvPr/>
        </p:nvSpPr>
        <p:spPr>
          <a:xfrm>
            <a:off x="4190397" y="4858207"/>
            <a:ext cx="1029448" cy="323165"/>
          </a:xfrm>
          <a:prstGeom prst="rect">
            <a:avLst/>
          </a:prstGeom>
          <a:noFill/>
        </p:spPr>
        <p:txBody>
          <a:bodyPr wrap="none" rtlCol="0">
            <a:spAutoFit/>
          </a:bodyPr>
          <a:lstStyle/>
          <a:p>
            <a:pPr algn="ctr"/>
            <a:r>
              <a:rPr lang="en-US" sz="1500" dirty="0">
                <a:solidFill>
                  <a:schemeClr val="bg1"/>
                </a:solidFill>
              </a:rPr>
              <a:t>38L (Black)</a:t>
            </a:r>
          </a:p>
        </p:txBody>
      </p:sp>
      <p:sp>
        <p:nvSpPr>
          <p:cNvPr id="39" name="Rectangle 38">
            <a:extLst>
              <a:ext uri="{FF2B5EF4-FFF2-40B4-BE49-F238E27FC236}">
                <a16:creationId xmlns:a16="http://schemas.microsoft.com/office/drawing/2014/main" id="{758ADE9E-9C5C-7E46-8390-D342BE26B376}"/>
              </a:ext>
            </a:extLst>
          </p:cNvPr>
          <p:cNvSpPr/>
          <p:nvPr/>
        </p:nvSpPr>
        <p:spPr>
          <a:xfrm>
            <a:off x="619991" y="4843674"/>
            <a:ext cx="1514236" cy="329476"/>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01232574-708B-DA40-AD43-75B238F03845}"/>
              </a:ext>
            </a:extLst>
          </p:cNvPr>
          <p:cNvSpPr txBox="1"/>
          <p:nvPr/>
        </p:nvSpPr>
        <p:spPr>
          <a:xfrm>
            <a:off x="747750" y="4842688"/>
            <a:ext cx="1244892" cy="323165"/>
          </a:xfrm>
          <a:prstGeom prst="rect">
            <a:avLst/>
          </a:prstGeom>
          <a:noFill/>
        </p:spPr>
        <p:txBody>
          <a:bodyPr wrap="none" rtlCol="0">
            <a:spAutoFit/>
          </a:bodyPr>
          <a:lstStyle/>
          <a:p>
            <a:pPr algn="ctr"/>
            <a:r>
              <a:rPr lang="en-US" sz="1500" dirty="0">
                <a:solidFill>
                  <a:schemeClr val="bg1"/>
                </a:solidFill>
              </a:rPr>
              <a:t>12.5L (Green)</a:t>
            </a:r>
          </a:p>
        </p:txBody>
      </p:sp>
      <p:sp>
        <p:nvSpPr>
          <p:cNvPr id="41" name="Rectangle 40">
            <a:extLst>
              <a:ext uri="{FF2B5EF4-FFF2-40B4-BE49-F238E27FC236}">
                <a16:creationId xmlns:a16="http://schemas.microsoft.com/office/drawing/2014/main" id="{496DEFE8-8B8B-B945-B672-3B4C9A9883B4}"/>
              </a:ext>
            </a:extLst>
          </p:cNvPr>
          <p:cNvSpPr/>
          <p:nvPr/>
        </p:nvSpPr>
        <p:spPr>
          <a:xfrm>
            <a:off x="6096000" y="2419649"/>
            <a:ext cx="1541512" cy="329476"/>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64D5B43-3E53-634D-A79B-0FE3DA728CC7}"/>
              </a:ext>
            </a:extLst>
          </p:cNvPr>
          <p:cNvSpPr txBox="1"/>
          <p:nvPr/>
        </p:nvSpPr>
        <p:spPr>
          <a:xfrm>
            <a:off x="6458840" y="2418663"/>
            <a:ext cx="809837" cy="323165"/>
          </a:xfrm>
          <a:prstGeom prst="rect">
            <a:avLst/>
          </a:prstGeom>
          <a:noFill/>
        </p:spPr>
        <p:txBody>
          <a:bodyPr wrap="none" rtlCol="0">
            <a:spAutoFit/>
          </a:bodyPr>
          <a:lstStyle/>
          <a:p>
            <a:pPr algn="ctr"/>
            <a:r>
              <a:rPr lang="en-US" sz="1500" dirty="0">
                <a:solidFill>
                  <a:schemeClr val="bg1"/>
                </a:solidFill>
              </a:rPr>
              <a:t>100L Kit</a:t>
            </a:r>
          </a:p>
        </p:txBody>
      </p:sp>
      <p:sp>
        <p:nvSpPr>
          <p:cNvPr id="43" name="Rectangle 42">
            <a:extLst>
              <a:ext uri="{FF2B5EF4-FFF2-40B4-BE49-F238E27FC236}">
                <a16:creationId xmlns:a16="http://schemas.microsoft.com/office/drawing/2014/main" id="{0177F177-36DA-9F43-A9AC-C61142F19B89}"/>
              </a:ext>
            </a:extLst>
          </p:cNvPr>
          <p:cNvSpPr/>
          <p:nvPr/>
        </p:nvSpPr>
        <p:spPr>
          <a:xfrm>
            <a:off x="7958791" y="2418663"/>
            <a:ext cx="1541512" cy="329476"/>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5D378087-834C-6847-B4C5-4987F1641BF5}"/>
              </a:ext>
            </a:extLst>
          </p:cNvPr>
          <p:cNvSpPr txBox="1"/>
          <p:nvPr/>
        </p:nvSpPr>
        <p:spPr>
          <a:xfrm>
            <a:off x="8328083" y="2417677"/>
            <a:ext cx="809837" cy="323165"/>
          </a:xfrm>
          <a:prstGeom prst="rect">
            <a:avLst/>
          </a:prstGeom>
          <a:noFill/>
        </p:spPr>
        <p:txBody>
          <a:bodyPr wrap="none" rtlCol="0">
            <a:spAutoFit/>
          </a:bodyPr>
          <a:lstStyle/>
          <a:p>
            <a:pPr algn="ctr"/>
            <a:r>
              <a:rPr lang="en-US" sz="1500" dirty="0">
                <a:solidFill>
                  <a:schemeClr val="bg1"/>
                </a:solidFill>
              </a:rPr>
              <a:t>200L Kit</a:t>
            </a:r>
          </a:p>
        </p:txBody>
      </p:sp>
      <p:sp>
        <p:nvSpPr>
          <p:cNvPr id="45" name="Rectangle 44">
            <a:extLst>
              <a:ext uri="{FF2B5EF4-FFF2-40B4-BE49-F238E27FC236}">
                <a16:creationId xmlns:a16="http://schemas.microsoft.com/office/drawing/2014/main" id="{3EC357FB-A276-9B42-A9CF-241D44D40EDF}"/>
              </a:ext>
            </a:extLst>
          </p:cNvPr>
          <p:cNvSpPr/>
          <p:nvPr/>
        </p:nvSpPr>
        <p:spPr>
          <a:xfrm>
            <a:off x="9834502" y="2424590"/>
            <a:ext cx="1541511" cy="329476"/>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AC54E706-1CB9-D648-A333-EF762922E9EB}"/>
              </a:ext>
            </a:extLst>
          </p:cNvPr>
          <p:cNvSpPr txBox="1"/>
          <p:nvPr/>
        </p:nvSpPr>
        <p:spPr>
          <a:xfrm>
            <a:off x="10205042" y="2423604"/>
            <a:ext cx="809837" cy="323165"/>
          </a:xfrm>
          <a:prstGeom prst="rect">
            <a:avLst/>
          </a:prstGeom>
          <a:noFill/>
        </p:spPr>
        <p:txBody>
          <a:bodyPr wrap="none" rtlCol="0">
            <a:spAutoFit/>
          </a:bodyPr>
          <a:lstStyle/>
          <a:p>
            <a:pPr algn="ctr"/>
            <a:r>
              <a:rPr lang="en-US" sz="1500" dirty="0">
                <a:solidFill>
                  <a:schemeClr val="bg1"/>
                </a:solidFill>
              </a:rPr>
              <a:t>400L Kit</a:t>
            </a:r>
          </a:p>
        </p:txBody>
      </p:sp>
      <p:sp>
        <p:nvSpPr>
          <p:cNvPr id="47" name="Rectangle 46">
            <a:extLst>
              <a:ext uri="{FF2B5EF4-FFF2-40B4-BE49-F238E27FC236}">
                <a16:creationId xmlns:a16="http://schemas.microsoft.com/office/drawing/2014/main" id="{C1E07DB0-9BBE-5744-8671-2652853C8A7F}"/>
              </a:ext>
            </a:extLst>
          </p:cNvPr>
          <p:cNvSpPr/>
          <p:nvPr/>
        </p:nvSpPr>
        <p:spPr>
          <a:xfrm>
            <a:off x="627829" y="3669167"/>
            <a:ext cx="1500408" cy="206340"/>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7B30204B-7B48-3E4F-9BCC-E45E5B738AA0}"/>
              </a:ext>
            </a:extLst>
          </p:cNvPr>
          <p:cNvSpPr txBox="1"/>
          <p:nvPr/>
        </p:nvSpPr>
        <p:spPr>
          <a:xfrm>
            <a:off x="978724" y="3637894"/>
            <a:ext cx="798617" cy="276999"/>
          </a:xfrm>
          <a:prstGeom prst="rect">
            <a:avLst/>
          </a:prstGeom>
          <a:noFill/>
        </p:spPr>
        <p:txBody>
          <a:bodyPr wrap="none" rtlCol="0">
            <a:spAutoFit/>
          </a:bodyPr>
          <a:lstStyle/>
          <a:p>
            <a:pPr algn="ctr"/>
            <a:r>
              <a:rPr lang="en-US" sz="1200" b="1" dirty="0">
                <a:solidFill>
                  <a:schemeClr val="bg1"/>
                </a:solidFill>
              </a:rPr>
              <a:t>POPULAR</a:t>
            </a:r>
          </a:p>
        </p:txBody>
      </p:sp>
      <p:pic>
        <p:nvPicPr>
          <p:cNvPr id="6" name="Picture 5" descr="Graphical user interface&#10;&#10;Description automatically generated">
            <a:extLst>
              <a:ext uri="{FF2B5EF4-FFF2-40B4-BE49-F238E27FC236}">
                <a16:creationId xmlns:a16="http://schemas.microsoft.com/office/drawing/2014/main" id="{816A5E9E-7902-9746-AB9E-7AE26542AA11}"/>
              </a:ext>
            </a:extLst>
          </p:cNvPr>
          <p:cNvPicPr>
            <a:picLocks noChangeAspect="1"/>
          </p:cNvPicPr>
          <p:nvPr/>
        </p:nvPicPr>
        <p:blipFill rotWithShape="1">
          <a:blip r:embed="rId14">
            <a:extLst>
              <a:ext uri="{28A0092B-C50C-407E-A947-70E740481C1C}">
                <a14:useLocalDpi xmlns:a14="http://schemas.microsoft.com/office/drawing/2010/main" val="0"/>
              </a:ext>
            </a:extLst>
          </a:blip>
          <a:srcRect b="2397"/>
          <a:stretch/>
        </p:blipFill>
        <p:spPr>
          <a:xfrm>
            <a:off x="2288601" y="1493797"/>
            <a:ext cx="1507094" cy="2049607"/>
          </a:xfrm>
          <a:prstGeom prst="rect">
            <a:avLst/>
          </a:prstGeom>
          <a:ln w="19050">
            <a:solidFill>
              <a:srgbClr val="00502F"/>
            </a:solidFill>
          </a:ln>
        </p:spPr>
      </p:pic>
      <p:sp>
        <p:nvSpPr>
          <p:cNvPr id="30" name="Rectangle 29">
            <a:extLst>
              <a:ext uri="{FF2B5EF4-FFF2-40B4-BE49-F238E27FC236}">
                <a16:creationId xmlns:a16="http://schemas.microsoft.com/office/drawing/2014/main" id="{5C9A6F41-021E-E745-B135-AD7EC10505F9}"/>
              </a:ext>
            </a:extLst>
          </p:cNvPr>
          <p:cNvSpPr/>
          <p:nvPr/>
        </p:nvSpPr>
        <p:spPr>
          <a:xfrm>
            <a:off x="2278418" y="2672054"/>
            <a:ext cx="1531058" cy="329476"/>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A3331AE-5E69-0849-A7F4-70D621DA28C1}"/>
              </a:ext>
            </a:extLst>
          </p:cNvPr>
          <p:cNvSpPr txBox="1"/>
          <p:nvPr/>
        </p:nvSpPr>
        <p:spPr>
          <a:xfrm>
            <a:off x="2632517" y="2671068"/>
            <a:ext cx="819263" cy="323165"/>
          </a:xfrm>
          <a:prstGeom prst="rect">
            <a:avLst/>
          </a:prstGeom>
          <a:noFill/>
        </p:spPr>
        <p:txBody>
          <a:bodyPr wrap="none" rtlCol="0">
            <a:spAutoFit/>
          </a:bodyPr>
          <a:lstStyle/>
          <a:p>
            <a:r>
              <a:rPr lang="en-US" sz="1500" dirty="0">
                <a:solidFill>
                  <a:schemeClr val="bg1"/>
                </a:solidFill>
              </a:rPr>
              <a:t>5L (Red)</a:t>
            </a:r>
          </a:p>
        </p:txBody>
      </p:sp>
    </p:spTree>
    <p:extLst>
      <p:ext uri="{BB962C8B-B14F-4D97-AF65-F5344CB8AC3E}">
        <p14:creationId xmlns:p14="http://schemas.microsoft.com/office/powerpoint/2010/main" val="1393730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6221044C-867F-2044-913B-FDF6EA97B61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94437" y="3429000"/>
            <a:ext cx="11297563" cy="34290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207496B7-4E67-FF4F-A826-B0C68D065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11" y="5886403"/>
            <a:ext cx="2510481" cy="856353"/>
          </a:xfrm>
          <a:prstGeom prst="rect">
            <a:avLst/>
          </a:prstGeom>
        </p:spPr>
      </p:pic>
      <p:sp>
        <p:nvSpPr>
          <p:cNvPr id="2" name="TextBox 1">
            <a:extLst>
              <a:ext uri="{FF2B5EF4-FFF2-40B4-BE49-F238E27FC236}">
                <a16:creationId xmlns:a16="http://schemas.microsoft.com/office/drawing/2014/main" id="{EABFC68E-151B-2349-9B8E-A0E7CAF8D122}"/>
              </a:ext>
            </a:extLst>
          </p:cNvPr>
          <p:cNvSpPr txBox="1"/>
          <p:nvPr/>
        </p:nvSpPr>
        <p:spPr>
          <a:xfrm>
            <a:off x="591671" y="1707776"/>
            <a:ext cx="6152029" cy="3970318"/>
          </a:xfrm>
          <a:prstGeom prst="rect">
            <a:avLst/>
          </a:prstGeom>
          <a:noFill/>
        </p:spPr>
        <p:txBody>
          <a:bodyPr wrap="square" rtlCol="0">
            <a:spAutoFit/>
          </a:bodyPr>
          <a:lstStyle/>
          <a:p>
            <a:pPr marL="285750" indent="-285750">
              <a:buClr>
                <a:srgbClr val="8DC635"/>
              </a:buClr>
              <a:buSzPct val="120000"/>
              <a:buFont typeface="Wingdings" pitchFamily="2" charset="2"/>
              <a:buChar char="§"/>
            </a:pPr>
            <a:r>
              <a:rPr lang="en-US" dirty="0"/>
              <a:t>Trees in Air-Pot containers </a:t>
            </a:r>
            <a:r>
              <a:rPr lang="en-US" b="1" dirty="0"/>
              <a:t>grow at least 40% faster</a:t>
            </a:r>
            <a:r>
              <a:rPr lang="en-US" dirty="0"/>
              <a:t> than those in normal plant pots.</a:t>
            </a:r>
            <a:br>
              <a:rPr lang="en-US" dirty="0"/>
            </a:br>
            <a:endParaRPr lang="en-US" dirty="0"/>
          </a:p>
          <a:p>
            <a:pPr marL="285750" indent="-285750">
              <a:buClr>
                <a:srgbClr val="8DC635"/>
              </a:buClr>
              <a:buSzPct val="120000"/>
              <a:buFont typeface="Wingdings" pitchFamily="2" charset="2"/>
              <a:buChar char="§"/>
            </a:pPr>
            <a:r>
              <a:rPr lang="en-US" dirty="0"/>
              <a:t>40% faster growth means </a:t>
            </a:r>
            <a:r>
              <a:rPr lang="en-US" b="1" dirty="0"/>
              <a:t>40% more CO2 is is taken out of the atmosphere</a:t>
            </a:r>
            <a:r>
              <a:rPr lang="en-US" dirty="0"/>
              <a:t>.</a:t>
            </a:r>
            <a:br>
              <a:rPr lang="en-US" dirty="0"/>
            </a:br>
            <a:endParaRPr lang="en-US" dirty="0"/>
          </a:p>
          <a:p>
            <a:pPr marL="285750" indent="-285750">
              <a:buClr>
                <a:srgbClr val="8DC635"/>
              </a:buClr>
              <a:buSzPct val="120000"/>
              <a:buFont typeface="Wingdings" pitchFamily="2" charset="2"/>
              <a:buChar char="§"/>
            </a:pPr>
            <a:r>
              <a:rPr lang="en-US" dirty="0"/>
              <a:t>A small tree in a standard container absorbs 5.9Kg per annum, a ten-year-old tree 21.8kg per annum. To be conservative we will use a figure of </a:t>
            </a:r>
            <a:r>
              <a:rPr lang="en-US" b="1" dirty="0"/>
              <a:t>10kg per annum per tree</a:t>
            </a:r>
            <a:r>
              <a:rPr lang="en-US" dirty="0"/>
              <a:t>.</a:t>
            </a:r>
            <a:br>
              <a:rPr lang="en-US" dirty="0"/>
            </a:br>
            <a:endParaRPr lang="en-US" dirty="0"/>
          </a:p>
          <a:p>
            <a:pPr marL="285750" indent="-285750">
              <a:buClr>
                <a:srgbClr val="8DC635"/>
              </a:buClr>
              <a:buSzPct val="120000"/>
              <a:buFont typeface="Wingdings" pitchFamily="2" charset="2"/>
              <a:buChar char="§"/>
            </a:pPr>
            <a:r>
              <a:rPr lang="en-US" dirty="0"/>
              <a:t>With 40% faster growth, trees will absorb at least an additional </a:t>
            </a:r>
            <a:r>
              <a:rPr lang="en-US" b="1" dirty="0"/>
              <a:t>4kg of CO2 each year</a:t>
            </a:r>
            <a:r>
              <a:rPr lang="en-US" dirty="0"/>
              <a:t>, as a result of being in an Air-Pot container.</a:t>
            </a:r>
          </a:p>
        </p:txBody>
      </p:sp>
      <p:pic>
        <p:nvPicPr>
          <p:cNvPr id="12" name="Picture 2" descr="Air-Pot® | How the Air-Pot system works through enchancing root systems">
            <a:extLst>
              <a:ext uri="{FF2B5EF4-FFF2-40B4-BE49-F238E27FC236}">
                <a16:creationId xmlns:a16="http://schemas.microsoft.com/office/drawing/2014/main" id="{6333A189-A3C0-7947-B35F-4C0F80BA05C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967053" y="604463"/>
            <a:ext cx="1618736" cy="44372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E69C9C0-384E-EE45-AF13-4621B119831F}"/>
              </a:ext>
            </a:extLst>
          </p:cNvPr>
          <p:cNvSpPr/>
          <p:nvPr/>
        </p:nvSpPr>
        <p:spPr>
          <a:xfrm>
            <a:off x="-94181" y="604463"/>
            <a:ext cx="3744717" cy="646267"/>
          </a:xfrm>
          <a:prstGeom prst="rect">
            <a:avLst/>
          </a:prstGeom>
          <a:solidFill>
            <a:srgbClr val="8DC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EE57130-C9C5-A444-A63F-104E39D39AED}"/>
              </a:ext>
            </a:extLst>
          </p:cNvPr>
          <p:cNvSpPr/>
          <p:nvPr/>
        </p:nvSpPr>
        <p:spPr>
          <a:xfrm>
            <a:off x="-212847" y="470677"/>
            <a:ext cx="3744717" cy="646267"/>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8D383B3-398D-5C4C-9B33-4F922BDF387B}"/>
              </a:ext>
            </a:extLst>
          </p:cNvPr>
          <p:cNvSpPr txBox="1"/>
          <p:nvPr/>
        </p:nvSpPr>
        <p:spPr>
          <a:xfrm>
            <a:off x="492211" y="526614"/>
            <a:ext cx="2959465"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Air-Pot and CO</a:t>
            </a:r>
            <a:r>
              <a:rPr lang="en-US" sz="2800" b="1" baseline="30000" dirty="0">
                <a:solidFill>
                  <a:schemeClr val="bg1"/>
                </a:solidFill>
                <a:latin typeface="Arial" panose="020B0604020202020204" pitchFamily="34" charset="0"/>
                <a:cs typeface="Arial" panose="020B0604020202020204" pitchFamily="34" charset="0"/>
              </a:rPr>
              <a:t>2</a:t>
            </a:r>
            <a:endParaRPr lang="en-US" baseline="300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0DD7B7C-F45C-E349-A2EA-4FF8E92C76E7}"/>
              </a:ext>
            </a:extLst>
          </p:cNvPr>
          <p:cNvPicPr>
            <a:picLocks noChangeAspect="1"/>
          </p:cNvPicPr>
          <p:nvPr/>
        </p:nvPicPr>
        <p:blipFill>
          <a:blip r:embed="rId5"/>
          <a:stretch>
            <a:fillRect/>
          </a:stretch>
        </p:blipFill>
        <p:spPr>
          <a:xfrm>
            <a:off x="7192534" y="1707776"/>
            <a:ext cx="4488925" cy="3759760"/>
          </a:xfrm>
          <a:prstGeom prst="rect">
            <a:avLst/>
          </a:prstGeom>
          <a:ln w="19050">
            <a:solidFill>
              <a:srgbClr val="00502F"/>
            </a:solidFill>
          </a:ln>
        </p:spPr>
      </p:pic>
    </p:spTree>
    <p:extLst>
      <p:ext uri="{BB962C8B-B14F-4D97-AF65-F5344CB8AC3E}">
        <p14:creationId xmlns:p14="http://schemas.microsoft.com/office/powerpoint/2010/main" val="2500976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6221044C-867F-2044-913B-FDF6EA97B61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94437" y="3429000"/>
            <a:ext cx="11297563" cy="34290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207496B7-4E67-FF4F-A826-B0C68D065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11" y="5886403"/>
            <a:ext cx="2510481" cy="856353"/>
          </a:xfrm>
          <a:prstGeom prst="rect">
            <a:avLst/>
          </a:prstGeom>
        </p:spPr>
      </p:pic>
      <p:sp>
        <p:nvSpPr>
          <p:cNvPr id="2" name="TextBox 1">
            <a:extLst>
              <a:ext uri="{FF2B5EF4-FFF2-40B4-BE49-F238E27FC236}">
                <a16:creationId xmlns:a16="http://schemas.microsoft.com/office/drawing/2014/main" id="{EABFC68E-151B-2349-9B8E-A0E7CAF8D122}"/>
              </a:ext>
            </a:extLst>
          </p:cNvPr>
          <p:cNvSpPr txBox="1"/>
          <p:nvPr/>
        </p:nvSpPr>
        <p:spPr>
          <a:xfrm>
            <a:off x="591672" y="1707776"/>
            <a:ext cx="4020670" cy="3323987"/>
          </a:xfrm>
          <a:prstGeom prst="rect">
            <a:avLst/>
          </a:prstGeom>
          <a:noFill/>
        </p:spPr>
        <p:txBody>
          <a:bodyPr wrap="square" rtlCol="0">
            <a:spAutoFit/>
          </a:bodyPr>
          <a:lstStyle/>
          <a:p>
            <a:pPr>
              <a:buClr>
                <a:srgbClr val="8DC635"/>
              </a:buClr>
              <a:buSzPct val="120000"/>
            </a:pPr>
            <a:r>
              <a:rPr lang="en-US" sz="2400" b="1" dirty="0"/>
              <a:t>Target Audiences:</a:t>
            </a:r>
            <a:br>
              <a:rPr lang="en-US" sz="2400" dirty="0"/>
            </a:br>
            <a:endParaRPr lang="en-US" sz="2400" dirty="0"/>
          </a:p>
          <a:p>
            <a:pPr marL="342900" indent="-342900">
              <a:buClr>
                <a:srgbClr val="8DC635"/>
              </a:buClr>
              <a:buSzPct val="120000"/>
              <a:buFont typeface="Wingdings" pitchFamily="2" charset="2"/>
              <a:buChar char="§"/>
            </a:pPr>
            <a:r>
              <a:rPr lang="en-US" sz="2400" dirty="0"/>
              <a:t>Councils</a:t>
            </a:r>
            <a:br>
              <a:rPr lang="en-US" sz="2400" dirty="0"/>
            </a:br>
            <a:endParaRPr lang="en-US" sz="2400" dirty="0"/>
          </a:p>
          <a:p>
            <a:pPr marL="342900" indent="-342900">
              <a:buClr>
                <a:srgbClr val="8DC635"/>
              </a:buClr>
              <a:buSzPct val="120000"/>
              <a:buFont typeface="Wingdings" pitchFamily="2" charset="2"/>
              <a:buChar char="§"/>
            </a:pPr>
            <a:r>
              <a:rPr lang="en-US" sz="2400" dirty="0"/>
              <a:t>Nurseries and Commercial Tree Growers</a:t>
            </a:r>
            <a:br>
              <a:rPr lang="en-US" sz="2400" dirty="0"/>
            </a:br>
            <a:endParaRPr lang="en-US" sz="2400" dirty="0"/>
          </a:p>
          <a:p>
            <a:pPr marL="342900" indent="-342900">
              <a:buClr>
                <a:srgbClr val="8DC635"/>
              </a:buClr>
              <a:buSzPct val="120000"/>
              <a:buFont typeface="Wingdings" pitchFamily="2" charset="2"/>
              <a:buChar char="§"/>
            </a:pPr>
            <a:r>
              <a:rPr lang="en-US" sz="2400" dirty="0"/>
              <a:t>Botanical Gardens</a:t>
            </a:r>
            <a:br>
              <a:rPr lang="en-US" sz="2200" b="1" dirty="0"/>
            </a:br>
            <a:endParaRPr lang="en-US" dirty="0"/>
          </a:p>
        </p:txBody>
      </p:sp>
      <p:pic>
        <p:nvPicPr>
          <p:cNvPr id="12" name="Picture 2" descr="Air-Pot® | How the Air-Pot system works through enchancing root systems">
            <a:extLst>
              <a:ext uri="{FF2B5EF4-FFF2-40B4-BE49-F238E27FC236}">
                <a16:creationId xmlns:a16="http://schemas.microsoft.com/office/drawing/2014/main" id="{6333A189-A3C0-7947-B35F-4C0F80BA05C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967053" y="604463"/>
            <a:ext cx="1618736" cy="44372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E69C9C0-384E-EE45-AF13-4621B119831F}"/>
              </a:ext>
            </a:extLst>
          </p:cNvPr>
          <p:cNvSpPr/>
          <p:nvPr/>
        </p:nvSpPr>
        <p:spPr>
          <a:xfrm>
            <a:off x="-94180" y="604463"/>
            <a:ext cx="3624196" cy="646267"/>
          </a:xfrm>
          <a:prstGeom prst="rect">
            <a:avLst/>
          </a:prstGeom>
          <a:solidFill>
            <a:srgbClr val="8DC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EE57130-C9C5-A444-A63F-104E39D39AED}"/>
              </a:ext>
            </a:extLst>
          </p:cNvPr>
          <p:cNvSpPr/>
          <p:nvPr/>
        </p:nvSpPr>
        <p:spPr>
          <a:xfrm>
            <a:off x="-212846" y="470677"/>
            <a:ext cx="3624196" cy="646267"/>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8D383B3-398D-5C4C-9B33-4F922BDF387B}"/>
              </a:ext>
            </a:extLst>
          </p:cNvPr>
          <p:cNvSpPr txBox="1"/>
          <p:nvPr/>
        </p:nvSpPr>
        <p:spPr>
          <a:xfrm>
            <a:off x="492211" y="526614"/>
            <a:ext cx="2644763"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Selling Air-Pot</a:t>
            </a:r>
            <a:endParaRPr lang="en-US"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50B812D-3A72-FE43-A6B9-3331106E9243}"/>
              </a:ext>
            </a:extLst>
          </p:cNvPr>
          <p:cNvSpPr txBox="1"/>
          <p:nvPr/>
        </p:nvSpPr>
        <p:spPr>
          <a:xfrm>
            <a:off x="5275730" y="1707775"/>
            <a:ext cx="5670175" cy="4031873"/>
          </a:xfrm>
          <a:prstGeom prst="rect">
            <a:avLst/>
          </a:prstGeom>
          <a:noFill/>
        </p:spPr>
        <p:txBody>
          <a:bodyPr wrap="square" rtlCol="0">
            <a:spAutoFit/>
          </a:bodyPr>
          <a:lstStyle/>
          <a:p>
            <a:pPr>
              <a:buClr>
                <a:srgbClr val="8DC635"/>
              </a:buClr>
              <a:buSzPct val="120000"/>
            </a:pPr>
            <a:r>
              <a:rPr lang="en-US" sz="2400" b="1" dirty="0"/>
              <a:t>Key Selling Points:</a:t>
            </a:r>
            <a:br>
              <a:rPr lang="en-US" dirty="0"/>
            </a:br>
            <a:endParaRPr lang="en-US" dirty="0"/>
          </a:p>
          <a:p>
            <a:pPr marL="342900" indent="-342900">
              <a:buClr>
                <a:srgbClr val="8DC635"/>
              </a:buClr>
              <a:buSzPct val="120000"/>
              <a:buFont typeface="Wingdings" pitchFamily="2" charset="2"/>
              <a:buChar char="§"/>
            </a:pPr>
            <a:r>
              <a:rPr lang="en-US" sz="2200" dirty="0"/>
              <a:t>Faster growth</a:t>
            </a:r>
          </a:p>
          <a:p>
            <a:pPr marL="342900" indent="-342900">
              <a:buClr>
                <a:srgbClr val="8DC635"/>
              </a:buClr>
              <a:buSzPct val="120000"/>
              <a:buFont typeface="Wingdings" pitchFamily="2" charset="2"/>
              <a:buChar char="§"/>
            </a:pPr>
            <a:r>
              <a:rPr lang="en-US" sz="2200" dirty="0"/>
              <a:t>Healthier plants</a:t>
            </a:r>
          </a:p>
          <a:p>
            <a:pPr marL="342900" indent="-342900">
              <a:buClr>
                <a:srgbClr val="8DC635"/>
              </a:buClr>
              <a:buSzPct val="120000"/>
              <a:buFont typeface="Wingdings" pitchFamily="2" charset="2"/>
              <a:buChar char="§"/>
            </a:pPr>
            <a:r>
              <a:rPr lang="en-US" sz="2200" dirty="0"/>
              <a:t>Instant establishment with zero losses</a:t>
            </a:r>
          </a:p>
          <a:p>
            <a:pPr marL="342900" indent="-342900">
              <a:buClr>
                <a:srgbClr val="8DC635"/>
              </a:buClr>
              <a:buSzPct val="120000"/>
              <a:buFont typeface="Wingdings" pitchFamily="2" charset="2"/>
              <a:buChar char="§"/>
            </a:pPr>
            <a:r>
              <a:rPr lang="en-US" sz="2200" dirty="0"/>
              <a:t>Lower costs</a:t>
            </a:r>
          </a:p>
          <a:p>
            <a:pPr marL="342900" indent="-342900">
              <a:buClr>
                <a:srgbClr val="8DC635"/>
              </a:buClr>
              <a:buSzPct val="120000"/>
              <a:buFont typeface="Wingdings" pitchFamily="2" charset="2"/>
              <a:buChar char="§"/>
            </a:pPr>
            <a:r>
              <a:rPr lang="en-US" sz="2200" dirty="0"/>
              <a:t>Tough &amp; robust, lasting up to 10 yrs. Stronger and more durable than competing products</a:t>
            </a:r>
          </a:p>
          <a:p>
            <a:pPr marL="342900" indent="-342900">
              <a:buClr>
                <a:srgbClr val="8DC635"/>
              </a:buClr>
              <a:buSzPct val="120000"/>
              <a:buFont typeface="Wingdings" pitchFamily="2" charset="2"/>
              <a:buChar char="§"/>
            </a:pPr>
            <a:r>
              <a:rPr lang="en-US" sz="2200" dirty="0"/>
              <a:t>Environmentally responsible</a:t>
            </a:r>
            <a:br>
              <a:rPr lang="en-US" sz="2200" dirty="0"/>
            </a:br>
            <a:br>
              <a:rPr lang="en-US" sz="2200" dirty="0"/>
            </a:br>
            <a:r>
              <a:rPr lang="en-US" sz="2200" dirty="0"/>
              <a:t>(see benefits for each target audience)</a:t>
            </a:r>
            <a:br>
              <a:rPr lang="en-US" sz="2200" b="1" dirty="0"/>
            </a:br>
            <a:endParaRPr lang="en-US" dirty="0"/>
          </a:p>
        </p:txBody>
      </p:sp>
    </p:spTree>
    <p:extLst>
      <p:ext uri="{BB962C8B-B14F-4D97-AF65-F5344CB8AC3E}">
        <p14:creationId xmlns:p14="http://schemas.microsoft.com/office/powerpoint/2010/main" val="58619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6221044C-867F-2044-913B-FDF6EA97B61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94437" y="3429000"/>
            <a:ext cx="11297563" cy="34290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207496B7-4E67-FF4F-A826-B0C68D065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11" y="5886403"/>
            <a:ext cx="2510481" cy="856353"/>
          </a:xfrm>
          <a:prstGeom prst="rect">
            <a:avLst/>
          </a:prstGeom>
        </p:spPr>
      </p:pic>
      <p:sp>
        <p:nvSpPr>
          <p:cNvPr id="2" name="TextBox 1">
            <a:extLst>
              <a:ext uri="{FF2B5EF4-FFF2-40B4-BE49-F238E27FC236}">
                <a16:creationId xmlns:a16="http://schemas.microsoft.com/office/drawing/2014/main" id="{EABFC68E-151B-2349-9B8E-A0E7CAF8D122}"/>
              </a:ext>
            </a:extLst>
          </p:cNvPr>
          <p:cNvSpPr txBox="1"/>
          <p:nvPr/>
        </p:nvSpPr>
        <p:spPr>
          <a:xfrm>
            <a:off x="591671" y="1707776"/>
            <a:ext cx="5405091" cy="3970318"/>
          </a:xfrm>
          <a:prstGeom prst="rect">
            <a:avLst/>
          </a:prstGeom>
          <a:noFill/>
        </p:spPr>
        <p:txBody>
          <a:bodyPr wrap="square" rtlCol="0">
            <a:spAutoFit/>
          </a:bodyPr>
          <a:lstStyle/>
          <a:p>
            <a:pPr>
              <a:buClr>
                <a:srgbClr val="8DC635"/>
              </a:buClr>
              <a:buSzPct val="120000"/>
            </a:pPr>
            <a:r>
              <a:rPr lang="en-US" sz="2400" b="1" dirty="0"/>
              <a:t>Competitors:</a:t>
            </a:r>
            <a:br>
              <a:rPr lang="en-US" sz="2400" dirty="0"/>
            </a:br>
            <a:endParaRPr lang="en-US" sz="2400" dirty="0"/>
          </a:p>
          <a:p>
            <a:pPr marL="342900" indent="-342900">
              <a:buClr>
                <a:srgbClr val="8DC635"/>
              </a:buClr>
              <a:buSzPct val="120000"/>
              <a:buFont typeface="Wingdings" pitchFamily="2" charset="2"/>
              <a:buChar char="§"/>
            </a:pPr>
            <a:r>
              <a:rPr lang="en-US" sz="2400" dirty="0"/>
              <a:t>Root Builder Pots (from </a:t>
            </a:r>
            <a:r>
              <a:rPr lang="en-US" sz="2400" dirty="0" err="1"/>
              <a:t>Ryset</a:t>
            </a:r>
            <a:r>
              <a:rPr lang="en-US" sz="2400" dirty="0"/>
              <a:t>)</a:t>
            </a:r>
          </a:p>
          <a:p>
            <a:pPr marL="800100" lvl="1" indent="-342900">
              <a:buClr>
                <a:srgbClr val="8DC635"/>
              </a:buClr>
              <a:buSzPct val="120000"/>
              <a:buFont typeface="Arial" panose="020B0604020202020204" pitchFamily="34" charset="0"/>
              <a:buChar char="•"/>
            </a:pPr>
            <a:r>
              <a:rPr lang="en-AU" dirty="0"/>
              <a:t>Made in Korea</a:t>
            </a:r>
          </a:p>
          <a:p>
            <a:pPr marL="800100" lvl="1" indent="-342900">
              <a:buClr>
                <a:srgbClr val="8DC635"/>
              </a:buClr>
              <a:buSzPct val="120000"/>
              <a:buFont typeface="Arial" panose="020B0604020202020204" pitchFamily="34" charset="0"/>
              <a:buChar char="•"/>
            </a:pPr>
            <a:r>
              <a:rPr lang="en-AU" dirty="0"/>
              <a:t>Thinner plastic and only last a few years</a:t>
            </a:r>
          </a:p>
          <a:p>
            <a:pPr marL="800100" lvl="1" indent="-342900">
              <a:buClr>
                <a:srgbClr val="8DC635"/>
              </a:buClr>
              <a:buSzPct val="120000"/>
              <a:buFont typeface="Arial" panose="020B0604020202020204" pitchFamily="34" charset="0"/>
              <a:buChar char="•"/>
            </a:pPr>
            <a:r>
              <a:rPr lang="en-AU" dirty="0"/>
              <a:t>Join comes apart under pressure</a:t>
            </a:r>
          </a:p>
          <a:p>
            <a:pPr marL="800100" lvl="1" indent="-342900">
              <a:buClr>
                <a:srgbClr val="8DC635"/>
              </a:buClr>
              <a:buSzPct val="120000"/>
              <a:buFont typeface="Arial" panose="020B0604020202020204" pitchFamily="34" charset="0"/>
              <a:buChar char="•"/>
            </a:pPr>
            <a:r>
              <a:rPr lang="en-AU" dirty="0"/>
              <a:t>Holes at the top doesn’t provide a reservoir</a:t>
            </a:r>
            <a:br>
              <a:rPr lang="en-US" sz="2400" dirty="0"/>
            </a:br>
            <a:endParaRPr lang="en-US" sz="2400" dirty="0"/>
          </a:p>
          <a:p>
            <a:pPr marL="342900" indent="-342900">
              <a:buClr>
                <a:srgbClr val="8DC635"/>
              </a:buClr>
              <a:buSzPct val="120000"/>
              <a:buFont typeface="Wingdings" pitchFamily="2" charset="2"/>
              <a:buChar char="§"/>
            </a:pPr>
            <a:r>
              <a:rPr lang="en-US" sz="2400" dirty="0"/>
              <a:t>Rocket Pot Australia</a:t>
            </a:r>
          </a:p>
          <a:p>
            <a:pPr marL="342900" indent="-342900">
              <a:buClr>
                <a:srgbClr val="8DC635"/>
              </a:buClr>
              <a:buSzPct val="120000"/>
              <a:buFont typeface="Wingdings" pitchFamily="2" charset="2"/>
              <a:buChar char="§"/>
            </a:pPr>
            <a:endParaRPr lang="en-US" sz="2400" b="1" dirty="0"/>
          </a:p>
          <a:p>
            <a:pPr>
              <a:buClr>
                <a:srgbClr val="8DC635"/>
              </a:buClr>
              <a:buSzPct val="120000"/>
            </a:pPr>
            <a:r>
              <a:rPr lang="en-US" dirty="0"/>
              <a:t>Both are knock-offs of the original Air-Pot.</a:t>
            </a:r>
            <a:br>
              <a:rPr lang="en-US" sz="2200" b="1" dirty="0"/>
            </a:br>
            <a:endParaRPr lang="en-US" dirty="0"/>
          </a:p>
        </p:txBody>
      </p:sp>
      <p:pic>
        <p:nvPicPr>
          <p:cNvPr id="12" name="Picture 2" descr="Air-Pot® | How the Air-Pot system works through enchancing root systems">
            <a:extLst>
              <a:ext uri="{FF2B5EF4-FFF2-40B4-BE49-F238E27FC236}">
                <a16:creationId xmlns:a16="http://schemas.microsoft.com/office/drawing/2014/main" id="{6333A189-A3C0-7947-B35F-4C0F80BA05C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967053" y="604463"/>
            <a:ext cx="1618736" cy="44372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E69C9C0-384E-EE45-AF13-4621B119831F}"/>
              </a:ext>
            </a:extLst>
          </p:cNvPr>
          <p:cNvSpPr/>
          <p:nvPr/>
        </p:nvSpPr>
        <p:spPr>
          <a:xfrm>
            <a:off x="-94180" y="604463"/>
            <a:ext cx="3624196" cy="646267"/>
          </a:xfrm>
          <a:prstGeom prst="rect">
            <a:avLst/>
          </a:prstGeom>
          <a:solidFill>
            <a:srgbClr val="8DC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EE57130-C9C5-A444-A63F-104E39D39AED}"/>
              </a:ext>
            </a:extLst>
          </p:cNvPr>
          <p:cNvSpPr/>
          <p:nvPr/>
        </p:nvSpPr>
        <p:spPr>
          <a:xfrm>
            <a:off x="-212846" y="470677"/>
            <a:ext cx="3624196" cy="646267"/>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8D383B3-398D-5C4C-9B33-4F922BDF387B}"/>
              </a:ext>
            </a:extLst>
          </p:cNvPr>
          <p:cNvSpPr txBox="1"/>
          <p:nvPr/>
        </p:nvSpPr>
        <p:spPr>
          <a:xfrm>
            <a:off x="492211" y="526614"/>
            <a:ext cx="2644763"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Selling Air-Pot</a:t>
            </a:r>
            <a:endParaRPr lang="en-US" dirty="0">
              <a:solidFill>
                <a:schemeClr val="bg1"/>
              </a:solidFill>
              <a:latin typeface="Arial" panose="020B0604020202020204" pitchFamily="34" charset="0"/>
              <a:cs typeface="Arial" panose="020B0604020202020204" pitchFamily="34" charset="0"/>
            </a:endParaRPr>
          </a:p>
        </p:txBody>
      </p:sp>
      <p:pic>
        <p:nvPicPr>
          <p:cNvPr id="6" name="Picture 5" descr="A picture containing accessory&#10;&#10;Description automatically generated">
            <a:extLst>
              <a:ext uri="{FF2B5EF4-FFF2-40B4-BE49-F238E27FC236}">
                <a16:creationId xmlns:a16="http://schemas.microsoft.com/office/drawing/2014/main" id="{EE59C17E-4FFB-594A-97DE-D59D39398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3896" y="1707776"/>
            <a:ext cx="3429000" cy="3429000"/>
          </a:xfrm>
          <a:prstGeom prst="rect">
            <a:avLst/>
          </a:prstGeom>
          <a:ln w="19050">
            <a:solidFill>
              <a:srgbClr val="00502F"/>
            </a:solidFill>
          </a:ln>
        </p:spPr>
      </p:pic>
      <p:pic>
        <p:nvPicPr>
          <p:cNvPr id="4" name="Picture 3" descr="A picture containing ground, black&#10;&#10;Description automatically generated">
            <a:extLst>
              <a:ext uri="{FF2B5EF4-FFF2-40B4-BE49-F238E27FC236}">
                <a16:creationId xmlns:a16="http://schemas.microsoft.com/office/drawing/2014/main" id="{40C3DE79-1C50-904C-91C4-6F6DCACE9A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6381" y="1700203"/>
            <a:ext cx="2587516" cy="3450021"/>
          </a:xfrm>
          <a:prstGeom prst="rect">
            <a:avLst/>
          </a:prstGeom>
          <a:ln w="19050">
            <a:solidFill>
              <a:srgbClr val="00502F"/>
            </a:solidFill>
          </a:ln>
        </p:spPr>
      </p:pic>
    </p:spTree>
    <p:extLst>
      <p:ext uri="{BB962C8B-B14F-4D97-AF65-F5344CB8AC3E}">
        <p14:creationId xmlns:p14="http://schemas.microsoft.com/office/powerpoint/2010/main" val="99581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587C6E8-C4DC-CB4D-9BC4-1416721D625E}"/>
              </a:ext>
            </a:extLst>
          </p:cNvPr>
          <p:cNvSpPr/>
          <p:nvPr/>
        </p:nvSpPr>
        <p:spPr>
          <a:xfrm>
            <a:off x="-94180" y="604463"/>
            <a:ext cx="5336460" cy="646267"/>
          </a:xfrm>
          <a:prstGeom prst="rect">
            <a:avLst/>
          </a:prstGeom>
          <a:solidFill>
            <a:srgbClr val="8DC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D903C1-200D-1240-B40D-DC30094BE045}"/>
              </a:ext>
            </a:extLst>
          </p:cNvPr>
          <p:cNvSpPr/>
          <p:nvPr/>
        </p:nvSpPr>
        <p:spPr>
          <a:xfrm>
            <a:off x="-238935" y="470677"/>
            <a:ext cx="5336461" cy="646267"/>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0A6AD94-CFFE-8748-9977-051D9338216E}"/>
              </a:ext>
            </a:extLst>
          </p:cNvPr>
          <p:cNvSpPr txBox="1"/>
          <p:nvPr/>
        </p:nvSpPr>
        <p:spPr>
          <a:xfrm>
            <a:off x="492211" y="526614"/>
            <a:ext cx="4486613"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About the Air-Pot system</a:t>
            </a:r>
            <a:endParaRPr lang="en-US" dirty="0">
              <a:solidFill>
                <a:schemeClr val="bg1"/>
              </a:solidFill>
              <a:latin typeface="Arial" panose="020B0604020202020204" pitchFamily="34" charset="0"/>
              <a:cs typeface="Arial" panose="020B0604020202020204" pitchFamily="34" charset="0"/>
            </a:endParaRPr>
          </a:p>
        </p:txBody>
      </p:sp>
      <p:pic>
        <p:nvPicPr>
          <p:cNvPr id="11" name="Picture 10" descr="A close up of a sign&#10;&#10;Description automatically generated">
            <a:extLst>
              <a:ext uri="{FF2B5EF4-FFF2-40B4-BE49-F238E27FC236}">
                <a16:creationId xmlns:a16="http://schemas.microsoft.com/office/drawing/2014/main" id="{207496B7-4E67-FF4F-A826-B0C68D0654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2211" y="5886403"/>
            <a:ext cx="2510481" cy="856353"/>
          </a:xfrm>
          <a:prstGeom prst="rect">
            <a:avLst/>
          </a:prstGeom>
        </p:spPr>
      </p:pic>
      <p:pic>
        <p:nvPicPr>
          <p:cNvPr id="8" name="Picture 2" descr="Air-Pot® | How the Air-Pot system works through enchancing root systems">
            <a:extLst>
              <a:ext uri="{FF2B5EF4-FFF2-40B4-BE49-F238E27FC236}">
                <a16:creationId xmlns:a16="http://schemas.microsoft.com/office/drawing/2014/main" id="{E19DCFBB-AAFB-494E-B953-367A834B55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967053" y="604463"/>
            <a:ext cx="1618736" cy="4437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D1E5FF7-68F8-CF46-8E05-E2F69FFC1170}"/>
              </a:ext>
            </a:extLst>
          </p:cNvPr>
          <p:cNvPicPr>
            <a:picLocks noChangeAspect="1"/>
          </p:cNvPicPr>
          <p:nvPr/>
        </p:nvPicPr>
        <p:blipFill rotWithShape="1">
          <a:blip r:embed="rId4"/>
          <a:srcRect r="57418" b="17144"/>
          <a:stretch/>
        </p:blipFill>
        <p:spPr>
          <a:xfrm>
            <a:off x="7940442" y="3615397"/>
            <a:ext cx="4251558" cy="3242603"/>
          </a:xfrm>
          <a:prstGeom prst="rect">
            <a:avLst/>
          </a:prstGeom>
        </p:spPr>
      </p:pic>
      <p:sp>
        <p:nvSpPr>
          <p:cNvPr id="2" name="TextBox 1">
            <a:extLst>
              <a:ext uri="{FF2B5EF4-FFF2-40B4-BE49-F238E27FC236}">
                <a16:creationId xmlns:a16="http://schemas.microsoft.com/office/drawing/2014/main" id="{FD94366E-3873-8742-82AF-0D42A8DFE73A}"/>
              </a:ext>
            </a:extLst>
          </p:cNvPr>
          <p:cNvSpPr txBox="1"/>
          <p:nvPr/>
        </p:nvSpPr>
        <p:spPr>
          <a:xfrm>
            <a:off x="492211" y="1755746"/>
            <a:ext cx="8248377" cy="3816429"/>
          </a:xfrm>
          <a:prstGeom prst="rect">
            <a:avLst/>
          </a:prstGeom>
          <a:noFill/>
        </p:spPr>
        <p:txBody>
          <a:bodyPr wrap="square" rtlCol="0">
            <a:spAutoFit/>
          </a:bodyPr>
          <a:lstStyle/>
          <a:p>
            <a:pPr marL="285750" indent="-285750">
              <a:buClr>
                <a:srgbClr val="8DC635"/>
              </a:buClr>
              <a:buSzPct val="120000"/>
              <a:buFont typeface="Wingdings" pitchFamily="2" charset="2"/>
              <a:buChar char="§"/>
            </a:pPr>
            <a:r>
              <a:rPr lang="en-AU" sz="2200" dirty="0"/>
              <a:t>They are made in Scotland from </a:t>
            </a:r>
            <a:r>
              <a:rPr lang="en-AU" sz="2200" b="1" dirty="0"/>
              <a:t>100% UV stabilised recycled plastic</a:t>
            </a:r>
            <a:r>
              <a:rPr lang="en-AU" sz="2200" dirty="0"/>
              <a:t>.</a:t>
            </a:r>
            <a:br>
              <a:rPr lang="en-AU" sz="2200" dirty="0"/>
            </a:br>
            <a:endParaRPr lang="en-AU" sz="2200" dirty="0"/>
          </a:p>
          <a:p>
            <a:pPr marL="285750" indent="-285750">
              <a:buClr>
                <a:srgbClr val="8DC635"/>
              </a:buClr>
              <a:buSzPct val="120000"/>
              <a:buFont typeface="Wingdings" pitchFamily="2" charset="2"/>
              <a:buChar char="§"/>
            </a:pPr>
            <a:r>
              <a:rPr lang="en-AU" sz="2200" dirty="0"/>
              <a:t>The Air-Pot container has been continually </a:t>
            </a:r>
            <a:r>
              <a:rPr lang="en-AU" sz="2200" b="1" dirty="0"/>
              <a:t>refined over twenty years </a:t>
            </a:r>
            <a:r>
              <a:rPr lang="en-AU" sz="2200" dirty="0"/>
              <a:t>and is now in its sixth generation.</a:t>
            </a:r>
            <a:br>
              <a:rPr lang="en-AU" sz="2200" dirty="0"/>
            </a:br>
            <a:endParaRPr lang="en-AU" sz="2200" dirty="0"/>
          </a:p>
          <a:p>
            <a:pPr marL="285750" indent="-285750">
              <a:buClr>
                <a:srgbClr val="8DC635"/>
              </a:buClr>
              <a:buSzPct val="120000"/>
              <a:buFont typeface="Wingdings" pitchFamily="2" charset="2"/>
              <a:buChar char="§"/>
            </a:pPr>
            <a:r>
              <a:rPr lang="en-AU" sz="2200" dirty="0"/>
              <a:t>It’s the original and </a:t>
            </a:r>
            <a:r>
              <a:rPr lang="en-AU" sz="2200" b="1" dirty="0"/>
              <a:t>best root-enhancement system</a:t>
            </a:r>
            <a:r>
              <a:rPr lang="en-AU" sz="2200" dirty="0"/>
              <a:t>. Every detail has been enhanced to guarantee healthy root development and maximum aeration.</a:t>
            </a:r>
            <a:br>
              <a:rPr lang="en-AU" sz="2200" dirty="0"/>
            </a:br>
            <a:endParaRPr lang="en-AU" sz="2200" dirty="0"/>
          </a:p>
          <a:p>
            <a:pPr marL="285750" indent="-285750">
              <a:buClr>
                <a:srgbClr val="8DC635"/>
              </a:buClr>
              <a:buSzPct val="120000"/>
              <a:buFont typeface="Wingdings" pitchFamily="2" charset="2"/>
              <a:buChar char="§"/>
            </a:pPr>
            <a:r>
              <a:rPr lang="en-AU" sz="2200" dirty="0"/>
              <a:t>They are tough and robust and can </a:t>
            </a:r>
            <a:r>
              <a:rPr lang="en-AU" sz="2200" b="1" dirty="0"/>
              <a:t>last up to ten years or more </a:t>
            </a:r>
            <a:r>
              <a:rPr lang="en-AU" sz="2200" dirty="0"/>
              <a:t>– even in strong, tropical sunshine.</a:t>
            </a:r>
          </a:p>
        </p:txBody>
      </p:sp>
    </p:spTree>
    <p:extLst>
      <p:ext uri="{BB962C8B-B14F-4D97-AF65-F5344CB8AC3E}">
        <p14:creationId xmlns:p14="http://schemas.microsoft.com/office/powerpoint/2010/main" val="1272748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6221044C-867F-2044-913B-FDF6EA97B61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94437" y="3429000"/>
            <a:ext cx="11297563" cy="3429000"/>
          </a:xfrm>
          <a:prstGeom prst="rect">
            <a:avLst/>
          </a:prstGeom>
        </p:spPr>
      </p:pic>
      <p:sp>
        <p:nvSpPr>
          <p:cNvPr id="19" name="Rectangle 18">
            <a:extLst>
              <a:ext uri="{FF2B5EF4-FFF2-40B4-BE49-F238E27FC236}">
                <a16:creationId xmlns:a16="http://schemas.microsoft.com/office/drawing/2014/main" id="{3587C6E8-C4DC-CB4D-9BC4-1416721D625E}"/>
              </a:ext>
            </a:extLst>
          </p:cNvPr>
          <p:cNvSpPr/>
          <p:nvPr/>
        </p:nvSpPr>
        <p:spPr>
          <a:xfrm>
            <a:off x="-94180" y="604463"/>
            <a:ext cx="5336460" cy="646267"/>
          </a:xfrm>
          <a:prstGeom prst="rect">
            <a:avLst/>
          </a:prstGeom>
          <a:solidFill>
            <a:srgbClr val="8DC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D903C1-200D-1240-B40D-DC30094BE045}"/>
              </a:ext>
            </a:extLst>
          </p:cNvPr>
          <p:cNvSpPr/>
          <p:nvPr/>
        </p:nvSpPr>
        <p:spPr>
          <a:xfrm>
            <a:off x="-238935" y="470677"/>
            <a:ext cx="5336461" cy="646267"/>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0A6AD94-CFFE-8748-9977-051D9338216E}"/>
              </a:ext>
            </a:extLst>
          </p:cNvPr>
          <p:cNvSpPr txBox="1"/>
          <p:nvPr/>
        </p:nvSpPr>
        <p:spPr>
          <a:xfrm>
            <a:off x="492211" y="526614"/>
            <a:ext cx="4486613"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About the Air-Pot system</a:t>
            </a:r>
            <a:endParaRPr lang="en-US" dirty="0">
              <a:solidFill>
                <a:schemeClr val="bg1"/>
              </a:solidFill>
              <a:latin typeface="Arial" panose="020B0604020202020204" pitchFamily="34" charset="0"/>
              <a:cs typeface="Arial" panose="020B0604020202020204" pitchFamily="34" charset="0"/>
            </a:endParaRPr>
          </a:p>
        </p:txBody>
      </p:sp>
      <p:pic>
        <p:nvPicPr>
          <p:cNvPr id="11" name="Picture 10" descr="A close up of a sign&#10;&#10;Description automatically generated">
            <a:extLst>
              <a:ext uri="{FF2B5EF4-FFF2-40B4-BE49-F238E27FC236}">
                <a16:creationId xmlns:a16="http://schemas.microsoft.com/office/drawing/2014/main" id="{207496B7-4E67-FF4F-A826-B0C68D065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11" y="5886403"/>
            <a:ext cx="2510481" cy="856353"/>
          </a:xfrm>
          <a:prstGeom prst="rect">
            <a:avLst/>
          </a:prstGeom>
        </p:spPr>
      </p:pic>
      <p:sp>
        <p:nvSpPr>
          <p:cNvPr id="2" name="TextBox 1">
            <a:extLst>
              <a:ext uri="{FF2B5EF4-FFF2-40B4-BE49-F238E27FC236}">
                <a16:creationId xmlns:a16="http://schemas.microsoft.com/office/drawing/2014/main" id="{FD94366E-3873-8742-82AF-0D42A8DFE73A}"/>
              </a:ext>
            </a:extLst>
          </p:cNvPr>
          <p:cNvSpPr txBox="1"/>
          <p:nvPr/>
        </p:nvSpPr>
        <p:spPr>
          <a:xfrm>
            <a:off x="1080247" y="2311396"/>
            <a:ext cx="10031505" cy="2246769"/>
          </a:xfrm>
          <a:prstGeom prst="rect">
            <a:avLst/>
          </a:prstGeom>
          <a:noFill/>
        </p:spPr>
        <p:txBody>
          <a:bodyPr wrap="square" rtlCol="0">
            <a:spAutoFit/>
          </a:bodyPr>
          <a:lstStyle/>
          <a:p>
            <a:pPr algn="ctr"/>
            <a:r>
              <a:rPr lang="en-AU" sz="2800" dirty="0"/>
              <a:t>For plants to thrive they need healthy roots, but standard pots deform roots which seriously compromises the plant. </a:t>
            </a:r>
          </a:p>
          <a:p>
            <a:pPr algn="ctr"/>
            <a:endParaRPr lang="en-AU" sz="2800" dirty="0"/>
          </a:p>
          <a:p>
            <a:pPr algn="ctr"/>
            <a:r>
              <a:rPr lang="en-AU" sz="2800" dirty="0"/>
              <a:t>The Air-Pot system does the opposite, actively enhancing the plant, by making it develop a mass of healthy fibrous roots. </a:t>
            </a:r>
            <a:endParaRPr lang="en-US" sz="2800" dirty="0"/>
          </a:p>
        </p:txBody>
      </p:sp>
      <p:pic>
        <p:nvPicPr>
          <p:cNvPr id="8" name="Picture 2" descr="Air-Pot® | How the Air-Pot system works through enchancing root systems">
            <a:extLst>
              <a:ext uri="{FF2B5EF4-FFF2-40B4-BE49-F238E27FC236}">
                <a16:creationId xmlns:a16="http://schemas.microsoft.com/office/drawing/2014/main" id="{665464EE-68C2-4F46-A61C-E08F099FE7C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967053" y="604463"/>
            <a:ext cx="1618736" cy="443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073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6221044C-867F-2044-913B-FDF6EA97B61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94437" y="3429000"/>
            <a:ext cx="11297563" cy="3429000"/>
          </a:xfrm>
          <a:prstGeom prst="rect">
            <a:avLst/>
          </a:prstGeom>
        </p:spPr>
      </p:pic>
      <p:sp>
        <p:nvSpPr>
          <p:cNvPr id="19" name="Rectangle 18">
            <a:extLst>
              <a:ext uri="{FF2B5EF4-FFF2-40B4-BE49-F238E27FC236}">
                <a16:creationId xmlns:a16="http://schemas.microsoft.com/office/drawing/2014/main" id="{3587C6E8-C4DC-CB4D-9BC4-1416721D625E}"/>
              </a:ext>
            </a:extLst>
          </p:cNvPr>
          <p:cNvSpPr/>
          <p:nvPr/>
        </p:nvSpPr>
        <p:spPr>
          <a:xfrm>
            <a:off x="-94180" y="604463"/>
            <a:ext cx="5912094" cy="646267"/>
          </a:xfrm>
          <a:prstGeom prst="rect">
            <a:avLst/>
          </a:prstGeom>
          <a:solidFill>
            <a:srgbClr val="8DC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D903C1-200D-1240-B40D-DC30094BE045}"/>
              </a:ext>
            </a:extLst>
          </p:cNvPr>
          <p:cNvSpPr/>
          <p:nvPr/>
        </p:nvSpPr>
        <p:spPr>
          <a:xfrm>
            <a:off x="-212846" y="470677"/>
            <a:ext cx="5912094" cy="646267"/>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0A6AD94-CFFE-8748-9977-051D9338216E}"/>
              </a:ext>
            </a:extLst>
          </p:cNvPr>
          <p:cNvSpPr txBox="1"/>
          <p:nvPr/>
        </p:nvSpPr>
        <p:spPr>
          <a:xfrm>
            <a:off x="492211" y="526614"/>
            <a:ext cx="528330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How Air-Pot containers work</a:t>
            </a:r>
            <a:endParaRPr lang="en-US" dirty="0">
              <a:solidFill>
                <a:schemeClr val="bg1"/>
              </a:solidFill>
              <a:latin typeface="Arial" panose="020B0604020202020204" pitchFamily="34" charset="0"/>
              <a:cs typeface="Arial" panose="020B0604020202020204" pitchFamily="34" charset="0"/>
            </a:endParaRPr>
          </a:p>
        </p:txBody>
      </p:sp>
      <p:pic>
        <p:nvPicPr>
          <p:cNvPr id="11" name="Picture 10" descr="A close up of a sign&#10;&#10;Description automatically generated">
            <a:extLst>
              <a:ext uri="{FF2B5EF4-FFF2-40B4-BE49-F238E27FC236}">
                <a16:creationId xmlns:a16="http://schemas.microsoft.com/office/drawing/2014/main" id="{207496B7-4E67-FF4F-A826-B0C68D065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11" y="5886403"/>
            <a:ext cx="2510481" cy="856353"/>
          </a:xfrm>
          <a:prstGeom prst="rect">
            <a:avLst/>
          </a:prstGeom>
        </p:spPr>
      </p:pic>
      <p:sp>
        <p:nvSpPr>
          <p:cNvPr id="8" name="TextBox 7">
            <a:extLst>
              <a:ext uri="{FF2B5EF4-FFF2-40B4-BE49-F238E27FC236}">
                <a16:creationId xmlns:a16="http://schemas.microsoft.com/office/drawing/2014/main" id="{7E021D0B-8C96-1541-A402-8B44A2928D0E}"/>
              </a:ext>
            </a:extLst>
          </p:cNvPr>
          <p:cNvSpPr txBox="1"/>
          <p:nvPr/>
        </p:nvSpPr>
        <p:spPr>
          <a:xfrm>
            <a:off x="492211" y="1878200"/>
            <a:ext cx="7645949" cy="3847207"/>
          </a:xfrm>
          <a:prstGeom prst="rect">
            <a:avLst/>
          </a:prstGeom>
          <a:noFill/>
        </p:spPr>
        <p:txBody>
          <a:bodyPr wrap="square" rtlCol="0">
            <a:spAutoFit/>
          </a:bodyPr>
          <a:lstStyle/>
          <a:p>
            <a:r>
              <a:rPr lang="en-US" sz="2400" b="1" dirty="0"/>
              <a:t>Air-Pot containers bring about better growth in two ways:</a:t>
            </a:r>
          </a:p>
          <a:p>
            <a:endParaRPr lang="en-US" sz="2800" dirty="0"/>
          </a:p>
          <a:p>
            <a:pPr lvl="1"/>
            <a:r>
              <a:rPr lang="en-US" sz="2400" dirty="0"/>
              <a:t>Better </a:t>
            </a:r>
            <a:r>
              <a:rPr lang="en-US" sz="2400" b="1" dirty="0"/>
              <a:t>aeration of the growing medium </a:t>
            </a:r>
            <a:r>
              <a:rPr lang="en-US" sz="2400" dirty="0"/>
              <a:t>means healthy bacteria can release more nutrients to the plant. </a:t>
            </a:r>
            <a:br>
              <a:rPr lang="en-US" sz="2400" dirty="0"/>
            </a:br>
            <a:endParaRPr lang="en-US" sz="2400" dirty="0"/>
          </a:p>
          <a:p>
            <a:pPr lvl="1"/>
            <a:r>
              <a:rPr lang="en-US" sz="2400" dirty="0"/>
              <a:t>The shape of the pot wall air </a:t>
            </a:r>
            <a:r>
              <a:rPr lang="en-US" sz="2400" b="1" dirty="0"/>
              <a:t>prunes the roots</a:t>
            </a:r>
            <a:r>
              <a:rPr lang="en-US" sz="2400" dirty="0"/>
              <a:t>, </a:t>
            </a:r>
            <a:r>
              <a:rPr lang="en-AU" sz="2400" dirty="0"/>
              <a:t>making the plant develop a mass of healthy fibrous roots</a:t>
            </a:r>
            <a:r>
              <a:rPr lang="en-US" sz="2400" dirty="0"/>
              <a:t>.</a:t>
            </a:r>
            <a:br>
              <a:rPr lang="en-US" sz="2400" dirty="0"/>
            </a:br>
            <a:endParaRPr lang="en-US" sz="2400" dirty="0"/>
          </a:p>
          <a:p>
            <a:r>
              <a:rPr lang="en-AU" sz="2400" dirty="0"/>
              <a:t>This maximises the plant’s ability to absorb nutrients and water, leading to a healthier, faster growing plant.</a:t>
            </a:r>
            <a:endParaRPr lang="en-US" sz="2400" dirty="0"/>
          </a:p>
        </p:txBody>
      </p:sp>
      <p:pic>
        <p:nvPicPr>
          <p:cNvPr id="15" name="Picture 2" descr="Air-Pot® | How the Air-Pot system works through enchancing root systems">
            <a:extLst>
              <a:ext uri="{FF2B5EF4-FFF2-40B4-BE49-F238E27FC236}">
                <a16:creationId xmlns:a16="http://schemas.microsoft.com/office/drawing/2014/main" id="{057DDB1C-843F-DA4D-9416-E11C3707B67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967053" y="604463"/>
            <a:ext cx="1618736" cy="4437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8B70680-8416-B04E-83E9-D43ED4EDFF74}"/>
              </a:ext>
            </a:extLst>
          </p:cNvPr>
          <p:cNvPicPr>
            <a:picLocks noChangeAspect="1"/>
          </p:cNvPicPr>
          <p:nvPr/>
        </p:nvPicPr>
        <p:blipFill>
          <a:blip r:embed="rId5"/>
          <a:stretch>
            <a:fillRect/>
          </a:stretch>
        </p:blipFill>
        <p:spPr>
          <a:xfrm>
            <a:off x="8266430" y="1343381"/>
            <a:ext cx="3568700" cy="4978400"/>
          </a:xfrm>
          <a:prstGeom prst="rect">
            <a:avLst/>
          </a:prstGeom>
          <a:ln w="19050">
            <a:solidFill>
              <a:srgbClr val="00502F"/>
            </a:solidFill>
          </a:ln>
        </p:spPr>
      </p:pic>
      <p:sp>
        <p:nvSpPr>
          <p:cNvPr id="17" name="Oval 16">
            <a:extLst>
              <a:ext uri="{FF2B5EF4-FFF2-40B4-BE49-F238E27FC236}">
                <a16:creationId xmlns:a16="http://schemas.microsoft.com/office/drawing/2014/main" id="{C0959C7C-02B2-BD42-91AA-DE4F18F6B3A0}"/>
              </a:ext>
            </a:extLst>
          </p:cNvPr>
          <p:cNvSpPr/>
          <p:nvPr/>
        </p:nvSpPr>
        <p:spPr>
          <a:xfrm>
            <a:off x="457376" y="2701567"/>
            <a:ext cx="433886" cy="433886"/>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35F1698-2A94-D04A-B161-75A9C51F0DC7}"/>
              </a:ext>
            </a:extLst>
          </p:cNvPr>
          <p:cNvSpPr txBox="1"/>
          <p:nvPr/>
        </p:nvSpPr>
        <p:spPr>
          <a:xfrm>
            <a:off x="496648" y="2650680"/>
            <a:ext cx="301686" cy="523220"/>
          </a:xfrm>
          <a:prstGeom prst="rect">
            <a:avLst/>
          </a:prstGeom>
          <a:noFill/>
        </p:spPr>
        <p:txBody>
          <a:bodyPr wrap="square" rtlCol="0">
            <a:spAutoFit/>
          </a:bodyPr>
          <a:lstStyle/>
          <a:p>
            <a:r>
              <a:rPr lang="en-US" sz="2800" b="1" dirty="0">
                <a:solidFill>
                  <a:schemeClr val="bg1"/>
                </a:solidFill>
              </a:rPr>
              <a:t>1</a:t>
            </a:r>
          </a:p>
        </p:txBody>
      </p:sp>
      <p:sp>
        <p:nvSpPr>
          <p:cNvPr id="20" name="Oval 19">
            <a:extLst>
              <a:ext uri="{FF2B5EF4-FFF2-40B4-BE49-F238E27FC236}">
                <a16:creationId xmlns:a16="http://schemas.microsoft.com/office/drawing/2014/main" id="{FA13A8E8-E4FD-9342-A6A8-88351852A577}"/>
              </a:ext>
            </a:extLst>
          </p:cNvPr>
          <p:cNvSpPr/>
          <p:nvPr/>
        </p:nvSpPr>
        <p:spPr>
          <a:xfrm>
            <a:off x="463196" y="3773435"/>
            <a:ext cx="433886" cy="433886"/>
          </a:xfrm>
          <a:prstGeom prst="ellips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CEB329A-4821-9A4D-B717-F7D86DC51B8E}"/>
              </a:ext>
            </a:extLst>
          </p:cNvPr>
          <p:cNvSpPr txBox="1"/>
          <p:nvPr/>
        </p:nvSpPr>
        <p:spPr>
          <a:xfrm>
            <a:off x="502468" y="3722548"/>
            <a:ext cx="301686" cy="523220"/>
          </a:xfrm>
          <a:prstGeom prst="rect">
            <a:avLst/>
          </a:prstGeom>
          <a:noFill/>
        </p:spPr>
        <p:txBody>
          <a:bodyPr wrap="square" rtlCol="0">
            <a:spAutoFit/>
          </a:bodyPr>
          <a:lstStyle/>
          <a:p>
            <a:r>
              <a:rPr lang="en-US" sz="2800" b="1" dirty="0">
                <a:solidFill>
                  <a:schemeClr val="bg1"/>
                </a:solidFill>
              </a:rPr>
              <a:t>2</a:t>
            </a:r>
          </a:p>
        </p:txBody>
      </p:sp>
    </p:spTree>
    <p:extLst>
      <p:ext uri="{BB962C8B-B14F-4D97-AF65-F5344CB8AC3E}">
        <p14:creationId xmlns:p14="http://schemas.microsoft.com/office/powerpoint/2010/main" val="1975823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6221044C-867F-2044-913B-FDF6EA97B61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94437" y="3429000"/>
            <a:ext cx="11297563" cy="3429000"/>
          </a:xfrm>
          <a:prstGeom prst="rect">
            <a:avLst/>
          </a:prstGeom>
        </p:spPr>
      </p:pic>
      <p:sp>
        <p:nvSpPr>
          <p:cNvPr id="19" name="Rectangle 18">
            <a:extLst>
              <a:ext uri="{FF2B5EF4-FFF2-40B4-BE49-F238E27FC236}">
                <a16:creationId xmlns:a16="http://schemas.microsoft.com/office/drawing/2014/main" id="{3587C6E8-C4DC-CB4D-9BC4-1416721D625E}"/>
              </a:ext>
            </a:extLst>
          </p:cNvPr>
          <p:cNvSpPr/>
          <p:nvPr/>
        </p:nvSpPr>
        <p:spPr>
          <a:xfrm>
            <a:off x="-94181" y="604463"/>
            <a:ext cx="7110750" cy="646267"/>
          </a:xfrm>
          <a:prstGeom prst="rect">
            <a:avLst/>
          </a:prstGeom>
          <a:solidFill>
            <a:srgbClr val="8DC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D903C1-200D-1240-B40D-DC30094BE045}"/>
              </a:ext>
            </a:extLst>
          </p:cNvPr>
          <p:cNvSpPr/>
          <p:nvPr/>
        </p:nvSpPr>
        <p:spPr>
          <a:xfrm>
            <a:off x="-238935" y="470677"/>
            <a:ext cx="7110750" cy="646267"/>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0A6AD94-CFFE-8748-9977-051D9338216E}"/>
              </a:ext>
            </a:extLst>
          </p:cNvPr>
          <p:cNvSpPr txBox="1"/>
          <p:nvPr/>
        </p:nvSpPr>
        <p:spPr>
          <a:xfrm>
            <a:off x="492211" y="526614"/>
            <a:ext cx="628197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How Air-Pot containers work (cont.)</a:t>
            </a:r>
            <a:endParaRPr lang="en-US" dirty="0">
              <a:solidFill>
                <a:schemeClr val="bg1"/>
              </a:solidFill>
              <a:latin typeface="Arial" panose="020B0604020202020204" pitchFamily="34" charset="0"/>
              <a:cs typeface="Arial" panose="020B0604020202020204" pitchFamily="34" charset="0"/>
            </a:endParaRPr>
          </a:p>
        </p:txBody>
      </p:sp>
      <p:pic>
        <p:nvPicPr>
          <p:cNvPr id="11" name="Picture 10" descr="A close up of a sign&#10;&#10;Description automatically generated">
            <a:extLst>
              <a:ext uri="{FF2B5EF4-FFF2-40B4-BE49-F238E27FC236}">
                <a16:creationId xmlns:a16="http://schemas.microsoft.com/office/drawing/2014/main" id="{207496B7-4E67-FF4F-A826-B0C68D065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11" y="5886403"/>
            <a:ext cx="2510481" cy="856353"/>
          </a:xfrm>
          <a:prstGeom prst="rect">
            <a:avLst/>
          </a:prstGeom>
        </p:spPr>
      </p:pic>
      <p:sp>
        <p:nvSpPr>
          <p:cNvPr id="4" name="TextBox 3">
            <a:extLst>
              <a:ext uri="{FF2B5EF4-FFF2-40B4-BE49-F238E27FC236}">
                <a16:creationId xmlns:a16="http://schemas.microsoft.com/office/drawing/2014/main" id="{27631B7B-6E3D-E64E-9DF0-981E5AD4A77C}"/>
              </a:ext>
            </a:extLst>
          </p:cNvPr>
          <p:cNvSpPr txBox="1"/>
          <p:nvPr/>
        </p:nvSpPr>
        <p:spPr>
          <a:xfrm>
            <a:off x="371581" y="1637376"/>
            <a:ext cx="2149819" cy="400110"/>
          </a:xfrm>
          <a:prstGeom prst="rect">
            <a:avLst/>
          </a:prstGeom>
          <a:noFill/>
        </p:spPr>
        <p:txBody>
          <a:bodyPr wrap="none" rtlCol="0">
            <a:spAutoFit/>
          </a:bodyPr>
          <a:lstStyle/>
          <a:p>
            <a:r>
              <a:rPr lang="en-US" sz="2000" b="1" dirty="0"/>
              <a:t>1. Taproot pruning</a:t>
            </a:r>
          </a:p>
        </p:txBody>
      </p:sp>
      <p:sp>
        <p:nvSpPr>
          <p:cNvPr id="10" name="TextBox 9">
            <a:extLst>
              <a:ext uri="{FF2B5EF4-FFF2-40B4-BE49-F238E27FC236}">
                <a16:creationId xmlns:a16="http://schemas.microsoft.com/office/drawing/2014/main" id="{98B54D50-31AB-114C-8CFB-EBD12A2EA7F9}"/>
              </a:ext>
            </a:extLst>
          </p:cNvPr>
          <p:cNvSpPr txBox="1"/>
          <p:nvPr/>
        </p:nvSpPr>
        <p:spPr>
          <a:xfrm>
            <a:off x="3720870" y="1637376"/>
            <a:ext cx="2558842" cy="400110"/>
          </a:xfrm>
          <a:prstGeom prst="rect">
            <a:avLst/>
          </a:prstGeom>
          <a:noFill/>
        </p:spPr>
        <p:txBody>
          <a:bodyPr wrap="none" rtlCol="0">
            <a:spAutoFit/>
          </a:bodyPr>
          <a:lstStyle/>
          <a:p>
            <a:r>
              <a:rPr lang="en-US" sz="2000" b="1" dirty="0"/>
              <a:t>2. Lateral root pruning</a:t>
            </a:r>
          </a:p>
        </p:txBody>
      </p:sp>
      <p:grpSp>
        <p:nvGrpSpPr>
          <p:cNvPr id="7" name="Group 6">
            <a:extLst>
              <a:ext uri="{FF2B5EF4-FFF2-40B4-BE49-F238E27FC236}">
                <a16:creationId xmlns:a16="http://schemas.microsoft.com/office/drawing/2014/main" id="{88208DCB-864A-E74D-9627-4BFA4369D6F2}"/>
              </a:ext>
            </a:extLst>
          </p:cNvPr>
          <p:cNvGrpSpPr/>
          <p:nvPr/>
        </p:nvGrpSpPr>
        <p:grpSpPr>
          <a:xfrm>
            <a:off x="371581" y="2174004"/>
            <a:ext cx="11394595" cy="1998346"/>
            <a:chOff x="371581" y="2174004"/>
            <a:chExt cx="11872664" cy="2082188"/>
          </a:xfrm>
        </p:grpSpPr>
        <p:pic>
          <p:nvPicPr>
            <p:cNvPr id="2" name="Picture 1">
              <a:extLst>
                <a:ext uri="{FF2B5EF4-FFF2-40B4-BE49-F238E27FC236}">
                  <a16:creationId xmlns:a16="http://schemas.microsoft.com/office/drawing/2014/main" id="{088AFFA1-7E09-7049-AFB6-01D109744A8B}"/>
                </a:ext>
              </a:extLst>
            </p:cNvPr>
            <p:cNvPicPr>
              <a:picLocks noChangeAspect="1"/>
            </p:cNvPicPr>
            <p:nvPr/>
          </p:nvPicPr>
          <p:blipFill>
            <a:blip r:embed="rId4"/>
            <a:stretch>
              <a:fillRect/>
            </a:stretch>
          </p:blipFill>
          <p:spPr>
            <a:xfrm>
              <a:off x="371581" y="2174004"/>
              <a:ext cx="3361605" cy="2082188"/>
            </a:xfrm>
            <a:prstGeom prst="rect">
              <a:avLst/>
            </a:prstGeom>
            <a:ln w="19050">
              <a:solidFill>
                <a:srgbClr val="00502F"/>
              </a:solidFill>
            </a:ln>
          </p:spPr>
        </p:pic>
        <p:pic>
          <p:nvPicPr>
            <p:cNvPr id="5" name="Picture 4">
              <a:extLst>
                <a:ext uri="{FF2B5EF4-FFF2-40B4-BE49-F238E27FC236}">
                  <a16:creationId xmlns:a16="http://schemas.microsoft.com/office/drawing/2014/main" id="{52292234-3DED-964A-88BF-7A1E2A55AC71}"/>
                </a:ext>
              </a:extLst>
            </p:cNvPr>
            <p:cNvPicPr>
              <a:picLocks noChangeAspect="1"/>
            </p:cNvPicPr>
            <p:nvPr/>
          </p:nvPicPr>
          <p:blipFill>
            <a:blip r:embed="rId5"/>
            <a:stretch>
              <a:fillRect/>
            </a:stretch>
          </p:blipFill>
          <p:spPr>
            <a:xfrm>
              <a:off x="3856722" y="2174005"/>
              <a:ext cx="4883371" cy="2078228"/>
            </a:xfrm>
            <a:prstGeom prst="rect">
              <a:avLst/>
            </a:prstGeom>
            <a:ln w="19050">
              <a:solidFill>
                <a:srgbClr val="00502F"/>
              </a:solidFill>
            </a:ln>
          </p:spPr>
        </p:pic>
        <p:pic>
          <p:nvPicPr>
            <p:cNvPr id="6" name="Picture 5">
              <a:extLst>
                <a:ext uri="{FF2B5EF4-FFF2-40B4-BE49-F238E27FC236}">
                  <a16:creationId xmlns:a16="http://schemas.microsoft.com/office/drawing/2014/main" id="{0FE34AC4-71C0-C540-8E07-F04F4C9C821B}"/>
                </a:ext>
              </a:extLst>
            </p:cNvPr>
            <p:cNvPicPr>
              <a:picLocks noChangeAspect="1"/>
            </p:cNvPicPr>
            <p:nvPr/>
          </p:nvPicPr>
          <p:blipFill>
            <a:blip r:embed="rId6"/>
            <a:stretch>
              <a:fillRect/>
            </a:stretch>
          </p:blipFill>
          <p:spPr>
            <a:xfrm>
              <a:off x="8882641" y="2184699"/>
              <a:ext cx="3361604" cy="2057101"/>
            </a:xfrm>
            <a:prstGeom prst="rect">
              <a:avLst/>
            </a:prstGeom>
            <a:ln w="19050">
              <a:solidFill>
                <a:srgbClr val="00502F"/>
              </a:solidFill>
            </a:ln>
          </p:spPr>
        </p:pic>
      </p:grpSp>
      <p:sp>
        <p:nvSpPr>
          <p:cNvPr id="13" name="TextBox 12">
            <a:extLst>
              <a:ext uri="{FF2B5EF4-FFF2-40B4-BE49-F238E27FC236}">
                <a16:creationId xmlns:a16="http://schemas.microsoft.com/office/drawing/2014/main" id="{440104B2-6767-A64E-AA4E-E90CA1E671B2}"/>
              </a:ext>
            </a:extLst>
          </p:cNvPr>
          <p:cNvSpPr txBox="1"/>
          <p:nvPr/>
        </p:nvSpPr>
        <p:spPr>
          <a:xfrm>
            <a:off x="8539932" y="1637376"/>
            <a:ext cx="3345788" cy="400110"/>
          </a:xfrm>
          <a:prstGeom prst="rect">
            <a:avLst/>
          </a:prstGeom>
          <a:noFill/>
        </p:spPr>
        <p:txBody>
          <a:bodyPr wrap="none" rtlCol="0">
            <a:spAutoFit/>
          </a:bodyPr>
          <a:lstStyle/>
          <a:p>
            <a:r>
              <a:rPr lang="en-US" sz="2000" b="1" dirty="0"/>
              <a:t>3. Fibrous root mass develops</a:t>
            </a:r>
          </a:p>
        </p:txBody>
      </p:sp>
      <p:sp>
        <p:nvSpPr>
          <p:cNvPr id="8" name="TextBox 7">
            <a:extLst>
              <a:ext uri="{FF2B5EF4-FFF2-40B4-BE49-F238E27FC236}">
                <a16:creationId xmlns:a16="http://schemas.microsoft.com/office/drawing/2014/main" id="{68660532-CF11-C441-9C43-7F42EE428057}"/>
              </a:ext>
            </a:extLst>
          </p:cNvPr>
          <p:cNvSpPr txBox="1"/>
          <p:nvPr/>
        </p:nvSpPr>
        <p:spPr>
          <a:xfrm>
            <a:off x="371581" y="4424082"/>
            <a:ext cx="3111207" cy="1323439"/>
          </a:xfrm>
          <a:prstGeom prst="rect">
            <a:avLst/>
          </a:prstGeom>
          <a:noFill/>
        </p:spPr>
        <p:txBody>
          <a:bodyPr wrap="square" rtlCol="0">
            <a:spAutoFit/>
          </a:bodyPr>
          <a:lstStyle/>
          <a:p>
            <a:r>
              <a:rPr lang="en-US" sz="1600" dirty="0"/>
              <a:t>When the tap root reaches the base, increased air in the growing medium dehydrates the tip, pruning it and stimulating lateral root branching.</a:t>
            </a:r>
          </a:p>
        </p:txBody>
      </p:sp>
      <p:sp>
        <p:nvSpPr>
          <p:cNvPr id="15" name="TextBox 14">
            <a:extLst>
              <a:ext uri="{FF2B5EF4-FFF2-40B4-BE49-F238E27FC236}">
                <a16:creationId xmlns:a16="http://schemas.microsoft.com/office/drawing/2014/main" id="{EC8D7E3C-D331-ED4F-A173-5A4870E9E413}"/>
              </a:ext>
            </a:extLst>
          </p:cNvPr>
          <p:cNvSpPr txBox="1"/>
          <p:nvPr/>
        </p:nvSpPr>
        <p:spPr>
          <a:xfrm>
            <a:off x="3716388" y="4424082"/>
            <a:ext cx="4378741" cy="830997"/>
          </a:xfrm>
          <a:prstGeom prst="rect">
            <a:avLst/>
          </a:prstGeom>
          <a:noFill/>
        </p:spPr>
        <p:txBody>
          <a:bodyPr wrap="square" rtlCol="0">
            <a:spAutoFit/>
          </a:bodyPr>
          <a:lstStyle/>
          <a:p>
            <a:r>
              <a:rPr lang="en-US" sz="1600" dirty="0"/>
              <a:t>Each of the lateral roots is then steered by the shape of the wall towards an air hole, where it is also air-pruned, causing yet more branching.</a:t>
            </a:r>
          </a:p>
        </p:txBody>
      </p:sp>
      <p:sp>
        <p:nvSpPr>
          <p:cNvPr id="16" name="TextBox 15">
            <a:extLst>
              <a:ext uri="{FF2B5EF4-FFF2-40B4-BE49-F238E27FC236}">
                <a16:creationId xmlns:a16="http://schemas.microsoft.com/office/drawing/2014/main" id="{6D80C50F-1163-DF4E-9924-72DC1830E371}"/>
              </a:ext>
            </a:extLst>
          </p:cNvPr>
          <p:cNvSpPr txBox="1"/>
          <p:nvPr/>
        </p:nvSpPr>
        <p:spPr>
          <a:xfrm>
            <a:off x="8539932" y="4420673"/>
            <a:ext cx="3111207" cy="830997"/>
          </a:xfrm>
          <a:prstGeom prst="rect">
            <a:avLst/>
          </a:prstGeom>
          <a:noFill/>
        </p:spPr>
        <p:txBody>
          <a:bodyPr wrap="square" rtlCol="0">
            <a:spAutoFit/>
          </a:bodyPr>
          <a:lstStyle/>
          <a:p>
            <a:r>
              <a:rPr lang="en-US" sz="1600" dirty="0"/>
              <a:t>The process is continually repeated until the plant has developed a dense mass of fibrous roots.</a:t>
            </a:r>
          </a:p>
        </p:txBody>
      </p:sp>
      <p:pic>
        <p:nvPicPr>
          <p:cNvPr id="17" name="Picture 2" descr="Air-Pot® | How the Air-Pot system works through enchancing root systems">
            <a:extLst>
              <a:ext uri="{FF2B5EF4-FFF2-40B4-BE49-F238E27FC236}">
                <a16:creationId xmlns:a16="http://schemas.microsoft.com/office/drawing/2014/main" id="{FEB7F100-A441-C749-880D-05F79F46978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967053" y="604463"/>
            <a:ext cx="1618736" cy="443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824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EDBA13-6E99-1842-9A14-C916F41C616C}"/>
              </a:ext>
            </a:extLst>
          </p:cNvPr>
          <p:cNvSpPr/>
          <p:nvPr/>
        </p:nvSpPr>
        <p:spPr>
          <a:xfrm>
            <a:off x="0" y="0"/>
            <a:ext cx="12192000" cy="6858000"/>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sign&#10;&#10;Description automatically generated">
            <a:extLst>
              <a:ext uri="{FF2B5EF4-FFF2-40B4-BE49-F238E27FC236}">
                <a16:creationId xmlns:a16="http://schemas.microsoft.com/office/drawing/2014/main" id="{5A363DC6-F0F9-EC47-B102-91C2C180F39A}"/>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Lst>
          </a:blip>
          <a:stretch>
            <a:fillRect/>
          </a:stretch>
        </p:blipFill>
        <p:spPr>
          <a:xfrm>
            <a:off x="9696597" y="5860523"/>
            <a:ext cx="2110749" cy="720000"/>
          </a:xfrm>
          <a:prstGeom prst="rect">
            <a:avLst/>
          </a:prstGeom>
        </p:spPr>
      </p:pic>
      <p:sp>
        <p:nvSpPr>
          <p:cNvPr id="8" name="TextBox 7">
            <a:extLst>
              <a:ext uri="{FF2B5EF4-FFF2-40B4-BE49-F238E27FC236}">
                <a16:creationId xmlns:a16="http://schemas.microsoft.com/office/drawing/2014/main" id="{50A79454-1182-E94A-B9E1-C63C6ACD4C65}"/>
              </a:ext>
            </a:extLst>
          </p:cNvPr>
          <p:cNvSpPr txBox="1"/>
          <p:nvPr/>
        </p:nvSpPr>
        <p:spPr>
          <a:xfrm>
            <a:off x="2312438" y="2637950"/>
            <a:ext cx="7567124" cy="1582100"/>
          </a:xfrm>
          <a:prstGeom prst="rect">
            <a:avLst/>
          </a:prstGeom>
          <a:noFill/>
        </p:spPr>
        <p:txBody>
          <a:bodyPr wrap="square" rtlCol="0">
            <a:spAutoFit/>
          </a:bodyPr>
          <a:lstStyle/>
          <a:p>
            <a:pPr algn="ctr">
              <a:lnSpc>
                <a:spcPct val="150000"/>
              </a:lnSpc>
            </a:pPr>
            <a:r>
              <a:rPr lang="en-AU" sz="4000" b="1" dirty="0">
                <a:solidFill>
                  <a:schemeClr val="bg1"/>
                </a:solidFill>
                <a:latin typeface="Arial" panose="020B0604020202020204" pitchFamily="34" charset="0"/>
                <a:cs typeface="Arial" panose="020B0604020202020204" pitchFamily="34" charset="0"/>
              </a:rPr>
              <a:t>Benefits of Air-Pot</a:t>
            </a:r>
            <a:br>
              <a:rPr lang="en-AU" sz="4000" b="1" dirty="0">
                <a:solidFill>
                  <a:schemeClr val="bg1"/>
                </a:solidFill>
                <a:latin typeface="Arial" panose="020B0604020202020204" pitchFamily="34" charset="0"/>
                <a:cs typeface="Arial" panose="020B0604020202020204" pitchFamily="34" charset="0"/>
              </a:rPr>
            </a:br>
            <a:r>
              <a:rPr lang="en-AU" sz="2800" b="1" dirty="0">
                <a:solidFill>
                  <a:schemeClr val="bg1"/>
                </a:solidFill>
                <a:latin typeface="Arial" panose="020B0604020202020204" pitchFamily="34" charset="0"/>
                <a:cs typeface="Arial" panose="020B0604020202020204" pitchFamily="34" charset="0"/>
              </a:rPr>
              <a:t>Councils, Nurseries and Botanical Gardens</a:t>
            </a:r>
            <a:endParaRPr lang="en-AU"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7276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6221044C-867F-2044-913B-FDF6EA97B61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94437" y="3429000"/>
            <a:ext cx="11297563" cy="3429000"/>
          </a:xfrm>
          <a:prstGeom prst="rect">
            <a:avLst/>
          </a:prstGeom>
        </p:spPr>
      </p:pic>
      <p:sp>
        <p:nvSpPr>
          <p:cNvPr id="19" name="Rectangle 18">
            <a:extLst>
              <a:ext uri="{FF2B5EF4-FFF2-40B4-BE49-F238E27FC236}">
                <a16:creationId xmlns:a16="http://schemas.microsoft.com/office/drawing/2014/main" id="{3587C6E8-C4DC-CB4D-9BC4-1416721D625E}"/>
              </a:ext>
            </a:extLst>
          </p:cNvPr>
          <p:cNvSpPr/>
          <p:nvPr/>
        </p:nvSpPr>
        <p:spPr>
          <a:xfrm>
            <a:off x="-94180" y="604463"/>
            <a:ext cx="2626437" cy="646267"/>
          </a:xfrm>
          <a:prstGeom prst="rect">
            <a:avLst/>
          </a:prstGeom>
          <a:solidFill>
            <a:srgbClr val="8DC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D903C1-200D-1240-B40D-DC30094BE045}"/>
              </a:ext>
            </a:extLst>
          </p:cNvPr>
          <p:cNvSpPr/>
          <p:nvPr/>
        </p:nvSpPr>
        <p:spPr>
          <a:xfrm>
            <a:off x="-212846" y="470677"/>
            <a:ext cx="2626437" cy="646267"/>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0A6AD94-CFFE-8748-9977-051D9338216E}"/>
              </a:ext>
            </a:extLst>
          </p:cNvPr>
          <p:cNvSpPr txBox="1"/>
          <p:nvPr/>
        </p:nvSpPr>
        <p:spPr>
          <a:xfrm>
            <a:off x="492211" y="526614"/>
            <a:ext cx="1702710"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Councils</a:t>
            </a:r>
            <a:endParaRPr lang="en-US" dirty="0">
              <a:solidFill>
                <a:schemeClr val="bg1"/>
              </a:solidFill>
              <a:latin typeface="Arial" panose="020B0604020202020204" pitchFamily="34" charset="0"/>
              <a:cs typeface="Arial" panose="020B0604020202020204" pitchFamily="34" charset="0"/>
            </a:endParaRPr>
          </a:p>
        </p:txBody>
      </p:sp>
      <p:pic>
        <p:nvPicPr>
          <p:cNvPr id="11" name="Picture 10" descr="A close up of a sign&#10;&#10;Description automatically generated">
            <a:extLst>
              <a:ext uri="{FF2B5EF4-FFF2-40B4-BE49-F238E27FC236}">
                <a16:creationId xmlns:a16="http://schemas.microsoft.com/office/drawing/2014/main" id="{207496B7-4E67-FF4F-A826-B0C68D065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11" y="5886403"/>
            <a:ext cx="2510481" cy="856353"/>
          </a:xfrm>
          <a:prstGeom prst="rect">
            <a:avLst/>
          </a:prstGeom>
        </p:spPr>
      </p:pic>
      <p:sp>
        <p:nvSpPr>
          <p:cNvPr id="2" name="TextBox 1">
            <a:extLst>
              <a:ext uri="{FF2B5EF4-FFF2-40B4-BE49-F238E27FC236}">
                <a16:creationId xmlns:a16="http://schemas.microsoft.com/office/drawing/2014/main" id="{EABFC68E-151B-2349-9B8E-A0E7CAF8D122}"/>
              </a:ext>
            </a:extLst>
          </p:cNvPr>
          <p:cNvSpPr txBox="1"/>
          <p:nvPr/>
        </p:nvSpPr>
        <p:spPr>
          <a:xfrm>
            <a:off x="591671" y="1707776"/>
            <a:ext cx="7906870" cy="3323987"/>
          </a:xfrm>
          <a:prstGeom prst="rect">
            <a:avLst/>
          </a:prstGeom>
          <a:noFill/>
        </p:spPr>
        <p:txBody>
          <a:bodyPr wrap="square" rtlCol="0">
            <a:spAutoFit/>
          </a:bodyPr>
          <a:lstStyle/>
          <a:p>
            <a:pPr marL="285750" indent="-285750">
              <a:buClr>
                <a:srgbClr val="8DC635"/>
              </a:buClr>
              <a:buSzPct val="120000"/>
              <a:buFont typeface="Wingdings" pitchFamily="2" charset="2"/>
              <a:buChar char="§"/>
            </a:pPr>
            <a:r>
              <a:rPr lang="en-US" sz="2200" b="1" dirty="0"/>
              <a:t>Faster growth</a:t>
            </a:r>
            <a:br>
              <a:rPr lang="en-US" b="1" dirty="0"/>
            </a:br>
            <a:r>
              <a:rPr lang="en-US" dirty="0"/>
              <a:t>Trees are ready for projects sooner and stay in peak condition for longer.</a:t>
            </a:r>
            <a:br>
              <a:rPr lang="en-US" dirty="0"/>
            </a:br>
            <a:endParaRPr lang="en-US" dirty="0"/>
          </a:p>
          <a:p>
            <a:pPr marL="285750" indent="-285750">
              <a:buClr>
                <a:srgbClr val="8DC635"/>
              </a:buClr>
              <a:buSzPct val="120000"/>
              <a:buFont typeface="Wingdings" pitchFamily="2" charset="2"/>
              <a:buChar char="§"/>
            </a:pPr>
            <a:r>
              <a:rPr lang="en-US" sz="2200" b="1" dirty="0"/>
              <a:t>Greater resistance to disease</a:t>
            </a:r>
            <a:br>
              <a:rPr lang="en-US" sz="2200" b="1" dirty="0"/>
            </a:br>
            <a:r>
              <a:rPr lang="en-US" dirty="0"/>
              <a:t>Healthier trees have a higher resistance to disease which means less expenditure on pesticides and fungicides.</a:t>
            </a:r>
            <a:br>
              <a:rPr lang="en-US" dirty="0"/>
            </a:br>
            <a:endParaRPr lang="en-US" dirty="0"/>
          </a:p>
          <a:p>
            <a:pPr marL="285750" indent="-285750">
              <a:buClr>
                <a:srgbClr val="8DC635"/>
              </a:buClr>
              <a:buSzPct val="120000"/>
              <a:buFont typeface="Wingdings" pitchFamily="2" charset="2"/>
              <a:buChar char="§"/>
            </a:pPr>
            <a:r>
              <a:rPr lang="en-US" sz="2200" b="1" dirty="0"/>
              <a:t>Flexible planting</a:t>
            </a:r>
            <a:br>
              <a:rPr lang="en-US" sz="2200" b="1" dirty="0"/>
            </a:br>
            <a:r>
              <a:rPr lang="en-US" dirty="0"/>
              <a:t>Planting is possible at any time of the year allowing much greater flexibility for Council landscapers working on projects with narrow deadlines or strict planning requirements.</a:t>
            </a:r>
          </a:p>
        </p:txBody>
      </p:sp>
      <p:pic>
        <p:nvPicPr>
          <p:cNvPr id="10" name="Picture 2" descr="Air-Pot® | How the Air-Pot system works through enchancing root systems">
            <a:extLst>
              <a:ext uri="{FF2B5EF4-FFF2-40B4-BE49-F238E27FC236}">
                <a16:creationId xmlns:a16="http://schemas.microsoft.com/office/drawing/2014/main" id="{BA24A531-BFD8-184F-AD6E-62B7E6DD5FB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967053" y="604463"/>
            <a:ext cx="1618736" cy="4437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grass, tree, outdoor, plant&#10;&#10;Description automatically generated">
            <a:extLst>
              <a:ext uri="{FF2B5EF4-FFF2-40B4-BE49-F238E27FC236}">
                <a16:creationId xmlns:a16="http://schemas.microsoft.com/office/drawing/2014/main" id="{37758311-5E29-CF4E-A8BF-2AAE0DC65F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498541" y="2030082"/>
            <a:ext cx="6115905" cy="3429001"/>
          </a:xfrm>
          <a:prstGeom prst="rect">
            <a:avLst/>
          </a:prstGeom>
          <a:ln w="19050">
            <a:solidFill>
              <a:srgbClr val="00502F"/>
            </a:solidFill>
          </a:ln>
        </p:spPr>
      </p:pic>
    </p:spTree>
    <p:extLst>
      <p:ext uri="{BB962C8B-B14F-4D97-AF65-F5344CB8AC3E}">
        <p14:creationId xmlns:p14="http://schemas.microsoft.com/office/powerpoint/2010/main" val="2684926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6221044C-867F-2044-913B-FDF6EA97B61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894437" y="3429000"/>
            <a:ext cx="11297563" cy="34290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207496B7-4E67-FF4F-A826-B0C68D065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211" y="5886403"/>
            <a:ext cx="2510481" cy="856353"/>
          </a:xfrm>
          <a:prstGeom prst="rect">
            <a:avLst/>
          </a:prstGeom>
        </p:spPr>
      </p:pic>
      <p:sp>
        <p:nvSpPr>
          <p:cNvPr id="2" name="TextBox 1">
            <a:extLst>
              <a:ext uri="{FF2B5EF4-FFF2-40B4-BE49-F238E27FC236}">
                <a16:creationId xmlns:a16="http://schemas.microsoft.com/office/drawing/2014/main" id="{EABFC68E-151B-2349-9B8E-A0E7CAF8D122}"/>
              </a:ext>
            </a:extLst>
          </p:cNvPr>
          <p:cNvSpPr txBox="1"/>
          <p:nvPr/>
        </p:nvSpPr>
        <p:spPr>
          <a:xfrm>
            <a:off x="591671" y="1707776"/>
            <a:ext cx="7906870" cy="3323987"/>
          </a:xfrm>
          <a:prstGeom prst="rect">
            <a:avLst/>
          </a:prstGeom>
          <a:noFill/>
        </p:spPr>
        <p:txBody>
          <a:bodyPr wrap="square" rtlCol="0">
            <a:spAutoFit/>
          </a:bodyPr>
          <a:lstStyle/>
          <a:p>
            <a:pPr marL="342900" indent="-342900">
              <a:buClr>
                <a:srgbClr val="8DC635"/>
              </a:buClr>
              <a:buSzPct val="120000"/>
              <a:buFont typeface="Wingdings" pitchFamily="2" charset="2"/>
              <a:buChar char="§"/>
            </a:pPr>
            <a:r>
              <a:rPr lang="en-US" sz="2200" b="1" dirty="0"/>
              <a:t>No transplant shock</a:t>
            </a:r>
            <a:br>
              <a:rPr lang="en-US" sz="2200" b="1" dirty="0"/>
            </a:br>
            <a:r>
              <a:rPr lang="en-US" dirty="0"/>
              <a:t>Instant establishment and zero losses means no tree replacement costs.</a:t>
            </a:r>
            <a:br>
              <a:rPr lang="en-US" dirty="0"/>
            </a:br>
            <a:endParaRPr lang="en-US" dirty="0"/>
          </a:p>
          <a:p>
            <a:pPr marL="342900" indent="-342900">
              <a:buClr>
                <a:srgbClr val="8DC635"/>
              </a:buClr>
              <a:buSzPct val="120000"/>
              <a:buFont typeface="Wingdings" pitchFamily="2" charset="2"/>
              <a:buChar char="§"/>
            </a:pPr>
            <a:r>
              <a:rPr lang="en-US" sz="2200" b="1" dirty="0"/>
              <a:t>Lower Costs</a:t>
            </a:r>
            <a:br>
              <a:rPr lang="en-US" sz="2200" b="1" dirty="0"/>
            </a:br>
            <a:r>
              <a:rPr lang="en-US" dirty="0"/>
              <a:t>Less potting on, along with all the other benefits of growing with Air-Pot containers, means less work and lower labour costs.</a:t>
            </a:r>
          </a:p>
          <a:p>
            <a:endParaRPr lang="en-US" dirty="0"/>
          </a:p>
          <a:p>
            <a:pPr marL="342900" indent="-342900">
              <a:buClr>
                <a:srgbClr val="8DC635"/>
              </a:buClr>
              <a:buSzPct val="120000"/>
              <a:buFont typeface="Wingdings" pitchFamily="2" charset="2"/>
              <a:buChar char="§"/>
            </a:pPr>
            <a:r>
              <a:rPr lang="en-US" sz="2200" b="1" dirty="0"/>
              <a:t>Environmentally responsible</a:t>
            </a:r>
            <a:br>
              <a:rPr lang="en-US" sz="2200" b="1" dirty="0"/>
            </a:br>
            <a:r>
              <a:rPr lang="en-US" dirty="0"/>
              <a:t>Air-Pot containers are made from recycled plastic. Trees grown in Air-Pot containers grow 40% faster, depending on species, and absorb at least an additional 4kg of CO2 each year.</a:t>
            </a:r>
          </a:p>
        </p:txBody>
      </p:sp>
      <p:pic>
        <p:nvPicPr>
          <p:cNvPr id="12" name="Picture 2" descr="Air-Pot® | How the Air-Pot system works through enchancing root systems">
            <a:extLst>
              <a:ext uri="{FF2B5EF4-FFF2-40B4-BE49-F238E27FC236}">
                <a16:creationId xmlns:a16="http://schemas.microsoft.com/office/drawing/2014/main" id="{097E575F-E862-644D-B198-1E057E88EC0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967053" y="604463"/>
            <a:ext cx="1618736" cy="44372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DDE187F-0A1C-5740-904E-98D97AA08BFF}"/>
              </a:ext>
            </a:extLst>
          </p:cNvPr>
          <p:cNvSpPr/>
          <p:nvPr/>
        </p:nvSpPr>
        <p:spPr>
          <a:xfrm>
            <a:off x="-94180" y="604463"/>
            <a:ext cx="3774753" cy="646267"/>
          </a:xfrm>
          <a:prstGeom prst="rect">
            <a:avLst/>
          </a:prstGeom>
          <a:solidFill>
            <a:srgbClr val="8DC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0501D06-A8EC-524E-B184-A23F8CD53C66}"/>
              </a:ext>
            </a:extLst>
          </p:cNvPr>
          <p:cNvSpPr/>
          <p:nvPr/>
        </p:nvSpPr>
        <p:spPr>
          <a:xfrm>
            <a:off x="-212846" y="470677"/>
            <a:ext cx="3774753" cy="646267"/>
          </a:xfrm>
          <a:prstGeom prst="rect">
            <a:avLst/>
          </a:prstGeom>
          <a:solidFill>
            <a:srgbClr val="005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3CC2054-A4DE-3344-B5E1-BB35A33CE4E0}"/>
              </a:ext>
            </a:extLst>
          </p:cNvPr>
          <p:cNvSpPr txBox="1"/>
          <p:nvPr/>
        </p:nvSpPr>
        <p:spPr>
          <a:xfrm>
            <a:off x="492211" y="526614"/>
            <a:ext cx="290175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Councils (cont.)</a:t>
            </a:r>
            <a:endParaRPr lang="en-US" dirty="0">
              <a:solidFill>
                <a:schemeClr val="bg1"/>
              </a:solidFill>
              <a:latin typeface="Arial" panose="020B0604020202020204" pitchFamily="34" charset="0"/>
              <a:cs typeface="Arial" panose="020B0604020202020204" pitchFamily="34" charset="0"/>
            </a:endParaRPr>
          </a:p>
        </p:txBody>
      </p:sp>
      <p:pic>
        <p:nvPicPr>
          <p:cNvPr id="6" name="Picture 5" descr="A picture containing tree, outdoor, plant, area&#10;&#10;Description automatically generated">
            <a:extLst>
              <a:ext uri="{FF2B5EF4-FFF2-40B4-BE49-F238E27FC236}">
                <a16:creationId xmlns:a16="http://schemas.microsoft.com/office/drawing/2014/main" id="{7D867748-D355-BA45-B36B-922EF2D6B7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4702" y="2270831"/>
            <a:ext cx="5122479" cy="2872669"/>
          </a:xfrm>
          <a:prstGeom prst="rect">
            <a:avLst/>
          </a:prstGeom>
          <a:ln w="19050">
            <a:solidFill>
              <a:srgbClr val="00502F"/>
            </a:solidFill>
          </a:ln>
        </p:spPr>
      </p:pic>
    </p:spTree>
    <p:extLst>
      <p:ext uri="{BB962C8B-B14F-4D97-AF65-F5344CB8AC3E}">
        <p14:creationId xmlns:p14="http://schemas.microsoft.com/office/powerpoint/2010/main" val="297769876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6623</TotalTime>
  <Words>1638</Words>
  <Application>Microsoft Macintosh PowerPoint</Application>
  <PresentationFormat>Widescreen</PresentationFormat>
  <Paragraphs>136</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Gooden</dc:creator>
  <cp:lastModifiedBy>Marc Jarvis</cp:lastModifiedBy>
  <cp:revision>193</cp:revision>
  <cp:lastPrinted>2020-10-27T23:16:01Z</cp:lastPrinted>
  <dcterms:created xsi:type="dcterms:W3CDTF">2020-10-27T22:19:14Z</dcterms:created>
  <dcterms:modified xsi:type="dcterms:W3CDTF">2021-03-15T06:13:18Z</dcterms:modified>
</cp:coreProperties>
</file>