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26" r:id="rId4"/>
    <p:sldId id="327" r:id="rId5"/>
    <p:sldId id="324" r:id="rId6"/>
    <p:sldId id="325" r:id="rId7"/>
    <p:sldId id="328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ck Teiffel" initials="BT" lastIdx="1" clrIdx="0">
    <p:extLst>
      <p:ext uri="{19B8F6BF-5375-455C-9EA6-DF929625EA0E}">
        <p15:presenceInfo xmlns:p15="http://schemas.microsoft.com/office/powerpoint/2012/main" userId="S::brock.teiffel@arborgreen.com.au::8a51dbdd-0f0d-4a03-b462-89c4640c5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631"/>
    <a:srgbClr val="8FC940"/>
    <a:srgbClr val="00502F"/>
    <a:srgbClr val="8DC63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4" autoAdjust="0"/>
    <p:restoredTop sz="94719"/>
  </p:normalViewPr>
  <p:slideViewPr>
    <p:cSldViewPr snapToGrid="0">
      <p:cViewPr varScale="1">
        <p:scale>
          <a:sx n="108" d="100"/>
          <a:sy n="108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12:55:52.343" idx="1">
    <p:pos x="7680" y="0"/>
    <p:text/>
    <p:extLst>
      <p:ext uri="{C676402C-5697-4E1C-873F-D02D1690AC5C}">
        <p15:threadingInfo xmlns:p15="http://schemas.microsoft.com/office/powerpoint/2012/main" timeZoneBias="-57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orgreen.com.au/product/2914-arborguy-dead-man-system-1-25mt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rborgreen.com.au/product/2914-arborguy-dead-man-system-1-25mt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\\woodsvr01\WoodchuckSharedData\Sales%20&amp;%20Marketing\Arborgreen%20Installation%20Details%202020\Spec%20Sheets%20-%20PDF%20Version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47A287C3-458D-1645-B5E5-9BF11AFDE0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819" y="5486444"/>
            <a:ext cx="2510481" cy="856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7551A-A41B-4741-B7CF-188187B0C324}"/>
              </a:ext>
            </a:extLst>
          </p:cNvPr>
          <p:cNvSpPr txBox="1"/>
          <p:nvPr/>
        </p:nvSpPr>
        <p:spPr>
          <a:xfrm>
            <a:off x="3949675" y="3659831"/>
            <a:ext cx="42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Toolbox Talk – August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7EE76-6D40-4981-993D-CF5759F0C49C}"/>
              </a:ext>
            </a:extLst>
          </p:cNvPr>
          <p:cNvSpPr txBox="1"/>
          <p:nvPr/>
        </p:nvSpPr>
        <p:spPr>
          <a:xfrm>
            <a:off x="4312742" y="3235885"/>
            <a:ext cx="391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Root Ball Guying Systems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4366435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38935" y="470677"/>
            <a:ext cx="4366435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92335" y="604463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root ball guying system?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A624D-8759-3045-A3D4-646004337F04}"/>
              </a:ext>
            </a:extLst>
          </p:cNvPr>
          <p:cNvSpPr txBox="1"/>
          <p:nvPr/>
        </p:nvSpPr>
        <p:spPr>
          <a:xfrm>
            <a:off x="572047" y="1611929"/>
            <a:ext cx="4524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400" dirty="0"/>
              <a:t>We sell the </a:t>
            </a:r>
            <a:r>
              <a:rPr lang="en-US" sz="2400" dirty="0" err="1"/>
              <a:t>Arborguy</a:t>
            </a:r>
            <a:r>
              <a:rPr lang="en-US" sz="2400" dirty="0"/>
              <a:t> root guying systems</a:t>
            </a:r>
          </a:p>
          <a:p>
            <a:pPr marL="457200" indent="-45720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400" dirty="0"/>
              <a:t>There are three types – dead man, anchor plate &amp; </a:t>
            </a:r>
            <a:r>
              <a:rPr lang="en-US" sz="2400" dirty="0" err="1"/>
              <a:t>aluminium</a:t>
            </a:r>
            <a:r>
              <a:rPr lang="en-US" sz="2400" dirty="0"/>
              <a:t> anchor</a:t>
            </a:r>
          </a:p>
          <a:p>
            <a:pPr marL="457200" indent="-45720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400" dirty="0"/>
              <a:t>They are buried in the ground with the root ball to prevent theft &amp; wind damage – alternative to staking a tree</a:t>
            </a:r>
          </a:p>
          <a:p>
            <a:pPr marL="457200" indent="-45720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400" dirty="0"/>
              <a:t>Very natural way to holding a tree down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91B825-76D7-426A-AD66-DD385F5A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718" y="483421"/>
            <a:ext cx="2577131" cy="2577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CF51B-3354-41DE-B644-9CFC35822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791" y="2820165"/>
            <a:ext cx="1954567" cy="19545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F39C1B-035B-43CA-8B79-8F6FBB7FF744}"/>
              </a:ext>
            </a:extLst>
          </p:cNvPr>
          <p:cNvGrpSpPr/>
          <p:nvPr/>
        </p:nvGrpSpPr>
        <p:grpSpPr>
          <a:xfrm>
            <a:off x="8416031" y="58994"/>
            <a:ext cx="3605814" cy="2858211"/>
            <a:chOff x="8416031" y="58994"/>
            <a:chExt cx="3605814" cy="28582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973657-1080-49BE-A90F-EF822518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16031" y="58994"/>
              <a:ext cx="3605814" cy="260670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19B702-7CDB-4E9D-AD66-A078CC7C7C5B}"/>
                </a:ext>
              </a:extLst>
            </p:cNvPr>
            <p:cNvSpPr/>
            <p:nvPr/>
          </p:nvSpPr>
          <p:spPr>
            <a:xfrm>
              <a:off x="10760633" y="1771986"/>
              <a:ext cx="1261212" cy="114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35F490-77C2-4C68-8E3D-22ECE5DD331C}"/>
                </a:ext>
              </a:extLst>
            </p:cNvPr>
            <p:cNvSpPr/>
            <p:nvPr/>
          </p:nvSpPr>
          <p:spPr>
            <a:xfrm>
              <a:off x="11126097" y="1362345"/>
              <a:ext cx="698959" cy="114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8861F1-05F6-4C83-8E2C-058402B574DB}"/>
              </a:ext>
            </a:extLst>
          </p:cNvPr>
          <p:cNvSpPr txBox="1"/>
          <p:nvPr/>
        </p:nvSpPr>
        <p:spPr>
          <a:xfrm>
            <a:off x="6132988" y="2875886"/>
            <a:ext cx="19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Dead Man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639E1-035A-46AF-ACE0-24E9BC34B1AC}"/>
              </a:ext>
            </a:extLst>
          </p:cNvPr>
          <p:cNvSpPr txBox="1"/>
          <p:nvPr/>
        </p:nvSpPr>
        <p:spPr>
          <a:xfrm>
            <a:off x="8087555" y="4639457"/>
            <a:ext cx="19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Aluminium</a:t>
            </a:r>
            <a:r>
              <a:rPr lang="en-US" dirty="0"/>
              <a:t> Anchor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2B154-6382-43FF-BF79-145D2B002767}"/>
              </a:ext>
            </a:extLst>
          </p:cNvPr>
          <p:cNvSpPr txBox="1"/>
          <p:nvPr/>
        </p:nvSpPr>
        <p:spPr>
          <a:xfrm>
            <a:off x="9679520" y="2477366"/>
            <a:ext cx="19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 Plate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5336460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38935" y="470677"/>
            <a:ext cx="5336461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526614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Deadman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4366E-3873-8742-82AF-0D42A8DFE73A}"/>
              </a:ext>
            </a:extLst>
          </p:cNvPr>
          <p:cNvSpPr txBox="1"/>
          <p:nvPr/>
        </p:nvSpPr>
        <p:spPr>
          <a:xfrm>
            <a:off x="332413" y="1775940"/>
            <a:ext cx="82483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Uses a sleeper or order workplace rubbish to hold the root ball down – relies on the weight of this to hold the tree in the ground</a:t>
            </a:r>
          </a:p>
          <a:p>
            <a:pPr marL="742950" lvl="1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Workplace rubbish is anything that is weighty and got a bit of surface area – e.g. multiple paving slabs, or concrete 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AU" sz="2200" dirty="0"/>
              <a:t>There is a wire that has a loop in one end and a metal ‘eyelet’ in the other – the wire is passed around the weight, and the loop is passed over the ‘eyelet’ creating a tight hold on the weight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AU" sz="2200" dirty="0"/>
              <a:t>Ratchet straps are threaded in a triangle like pattern over the root ball, and through metal ‘eyelets’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AU" sz="2200" dirty="0"/>
              <a:t>These are then tightened to an appropriate level to hold the tree in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72651-37E8-4629-9FB9-9F3C39899B2C}"/>
              </a:ext>
            </a:extLst>
          </p:cNvPr>
          <p:cNvSpPr txBox="1"/>
          <p:nvPr/>
        </p:nvSpPr>
        <p:spPr>
          <a:xfrm>
            <a:off x="3462290" y="5794413"/>
            <a:ext cx="552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3"/>
              </a:rPr>
              <a:t>https://www.arborgreen.com.au/product/2914-arborguy-dead-man-system-1-25mtr</a:t>
            </a:r>
            <a:r>
              <a:rPr lang="en-US" dirty="0"/>
              <a:t> </a:t>
            </a:r>
          </a:p>
          <a:p>
            <a:r>
              <a:rPr lang="en-US" dirty="0" err="1"/>
              <a:t>Approx</a:t>
            </a:r>
            <a:r>
              <a:rPr lang="en-US" dirty="0"/>
              <a:t>: 1.26 min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84574-5F73-4BCA-8246-2A76768A4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81" y="470677"/>
            <a:ext cx="2496845" cy="24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5336460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38935" y="470677"/>
            <a:ext cx="5336461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526614"/>
            <a:ext cx="3780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Anchor Plate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90D53F4-0408-4DFA-B03E-3A3A578FACCC}"/>
              </a:ext>
            </a:extLst>
          </p:cNvPr>
          <p:cNvGrpSpPr/>
          <p:nvPr/>
        </p:nvGrpSpPr>
        <p:grpSpPr>
          <a:xfrm>
            <a:off x="8904303" y="179612"/>
            <a:ext cx="2948866" cy="2131784"/>
            <a:chOff x="8904303" y="179612"/>
            <a:chExt cx="2948866" cy="21317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25B077-06AC-4D50-B5EE-61C750D58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4303" y="179612"/>
              <a:ext cx="2948866" cy="213178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50B4E4-F514-4EE2-8D80-4BDCC578C989}"/>
                </a:ext>
              </a:extLst>
            </p:cNvPr>
            <p:cNvSpPr/>
            <p:nvPr/>
          </p:nvSpPr>
          <p:spPr>
            <a:xfrm>
              <a:off x="11148874" y="1245504"/>
              <a:ext cx="612559" cy="1000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3E0582-70F2-4B26-A04E-5A23440DED47}"/>
                </a:ext>
              </a:extLst>
            </p:cNvPr>
            <p:cNvSpPr/>
            <p:nvPr/>
          </p:nvSpPr>
          <p:spPr>
            <a:xfrm rot="4570860">
              <a:off x="10842594" y="1422685"/>
              <a:ext cx="612559" cy="1000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085940-12D6-40AB-A2AE-836C8345131D}"/>
              </a:ext>
            </a:extLst>
          </p:cNvPr>
          <p:cNvSpPr txBox="1"/>
          <p:nvPr/>
        </p:nvSpPr>
        <p:spPr>
          <a:xfrm>
            <a:off x="332413" y="1775940"/>
            <a:ext cx="8248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Same as the dead man system in principle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Instead of the sleeper or concrete it uses the metal plates</a:t>
            </a:r>
            <a:endParaRPr lang="en-AU" sz="2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B90F5-D930-4840-ABA9-ECC6DDF36235}"/>
              </a:ext>
            </a:extLst>
          </p:cNvPr>
          <p:cNvGrpSpPr/>
          <p:nvPr/>
        </p:nvGrpSpPr>
        <p:grpSpPr>
          <a:xfrm>
            <a:off x="229602" y="2725445"/>
            <a:ext cx="4399385" cy="2831975"/>
            <a:chOff x="8904303" y="179612"/>
            <a:chExt cx="2948866" cy="21317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9A3A76-8329-46CB-8FB3-443136C8F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4303" y="179612"/>
              <a:ext cx="2948866" cy="213178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8938A8-509C-4266-B2E8-66BE1167B7C3}"/>
                </a:ext>
              </a:extLst>
            </p:cNvPr>
            <p:cNvSpPr/>
            <p:nvPr/>
          </p:nvSpPr>
          <p:spPr>
            <a:xfrm>
              <a:off x="11148874" y="1245504"/>
              <a:ext cx="612559" cy="1000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7AE35D-6AAC-4EF1-B64D-130E82D28C29}"/>
                </a:ext>
              </a:extLst>
            </p:cNvPr>
            <p:cNvSpPr/>
            <p:nvPr/>
          </p:nvSpPr>
          <p:spPr>
            <a:xfrm rot="4570860">
              <a:off x="10842594" y="1422685"/>
              <a:ext cx="612559" cy="1000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A88DE2F-93E0-45DE-8914-C9686705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015" y="2557502"/>
            <a:ext cx="3167860" cy="3167860"/>
          </a:xfrm>
          <a:prstGeom prst="rect">
            <a:avLst/>
          </a:prstGeom>
        </p:spPr>
      </p:pic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id="{56C31312-0456-4989-8F2D-FC34E66B4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21867"/>
              </p:ext>
            </p:extLst>
          </p:nvPr>
        </p:nvGraphicFramePr>
        <p:xfrm>
          <a:off x="7563015" y="2600412"/>
          <a:ext cx="4458291" cy="239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0768">
                  <a:extLst>
                    <a:ext uri="{9D8B030D-6E8A-4147-A177-3AD203B41FA5}">
                      <a16:colId xmlns:a16="http://schemas.microsoft.com/office/drawing/2014/main" val="3388640145"/>
                    </a:ext>
                  </a:extLst>
                </a:gridCol>
                <a:gridCol w="1481646">
                  <a:extLst>
                    <a:ext uri="{9D8B030D-6E8A-4147-A177-3AD203B41FA5}">
                      <a16:colId xmlns:a16="http://schemas.microsoft.com/office/drawing/2014/main" val="2723080488"/>
                    </a:ext>
                  </a:extLst>
                </a:gridCol>
                <a:gridCol w="1915877">
                  <a:extLst>
                    <a:ext uri="{9D8B030D-6E8A-4147-A177-3AD203B41FA5}">
                      <a16:colId xmlns:a16="http://schemas.microsoft.com/office/drawing/2014/main" val="324796153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Comparison</a:t>
                      </a: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79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Feature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Deadman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Anchor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Wire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Loop requirement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Comes fixed to the anchor plate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2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1-3/tree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3/tree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3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Install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Same method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22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Supplied with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Ratchet strap &amp; wire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Anchor plates, wires &amp; ratchet strap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5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07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5912094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12846" y="470677"/>
            <a:ext cx="5912094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526614"/>
            <a:ext cx="35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Anchors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5F1698-2A94-D04A-B161-75A9C51F0DC7}"/>
              </a:ext>
            </a:extLst>
          </p:cNvPr>
          <p:cNvSpPr txBox="1"/>
          <p:nvPr/>
        </p:nvSpPr>
        <p:spPr>
          <a:xfrm>
            <a:off x="496648" y="2650680"/>
            <a:ext cx="3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EB329A-4821-9A4D-B717-F7D86DC51B8E}"/>
              </a:ext>
            </a:extLst>
          </p:cNvPr>
          <p:cNvSpPr txBox="1"/>
          <p:nvPr/>
        </p:nvSpPr>
        <p:spPr>
          <a:xfrm>
            <a:off x="502468" y="3722548"/>
            <a:ext cx="3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87B3C-2C19-41B2-9E0E-CF010DA9E424}"/>
              </a:ext>
            </a:extLst>
          </p:cNvPr>
          <p:cNvSpPr txBox="1"/>
          <p:nvPr/>
        </p:nvSpPr>
        <p:spPr>
          <a:xfrm>
            <a:off x="332413" y="1775940"/>
            <a:ext cx="8248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Medium and large size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Uses an anchor to hold the tree down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Anchor is driven into the ground with a special driver (sold separately)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The anchor head is then rotated in the ground by pulling hard on the wire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200" dirty="0"/>
              <a:t>The same strapping method (ratchet strap) is then used to hold the root ball in place</a:t>
            </a:r>
            <a:endParaRPr lang="en-AU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EA965-6F51-45E8-A531-7C183B10F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011" y="71132"/>
            <a:ext cx="2800767" cy="2800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91668-168E-4EE2-9E70-271F693719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6" t="13031" r="5028" b="8920"/>
          <a:stretch/>
        </p:blipFill>
        <p:spPr>
          <a:xfrm>
            <a:off x="9340066" y="2718786"/>
            <a:ext cx="2519521" cy="15269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839929-EFC4-40F3-808D-7E0E42B79B83}"/>
              </a:ext>
            </a:extLst>
          </p:cNvPr>
          <p:cNvSpPr txBox="1"/>
          <p:nvPr/>
        </p:nvSpPr>
        <p:spPr>
          <a:xfrm>
            <a:off x="2938292" y="4672143"/>
            <a:ext cx="552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6"/>
              </a:rPr>
              <a:t>https://www.arborgreen.com.au/product/2914-arborguy-dead-man-system-1-25mtr</a:t>
            </a:r>
            <a:r>
              <a:rPr lang="en-US" dirty="0"/>
              <a:t> </a:t>
            </a:r>
          </a:p>
          <a:p>
            <a:r>
              <a:rPr lang="en-US" dirty="0" err="1"/>
              <a:t>Approx</a:t>
            </a:r>
            <a:r>
              <a:rPr lang="en-US" dirty="0"/>
              <a:t>: 2.30 min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8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7110750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38935" y="470677"/>
            <a:ext cx="7110750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526614"/>
            <a:ext cx="479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guying systems?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44D218-7DCB-4E2F-90F4-2E5E8ED6AFCD}"/>
              </a:ext>
            </a:extLst>
          </p:cNvPr>
          <p:cNvSpPr txBox="1"/>
          <p:nvPr/>
        </p:nvSpPr>
        <p:spPr>
          <a:xfrm>
            <a:off x="332413" y="1775940"/>
            <a:ext cx="8248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Great for simulating natural tree holding in the ground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As it holds the tree from the base, it naturally stimulates root growth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No stakes or tree tie needed – better for the tree than those as well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Discrete – nothing above ground, but the tree is securely held</a:t>
            </a:r>
          </a:p>
          <a:p>
            <a:pPr marL="285750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Range of options to suit different planting needs</a:t>
            </a:r>
          </a:p>
          <a:p>
            <a:pPr marL="742950" lvl="1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If planting in the ground and there is nothing below, the anchor system is most common</a:t>
            </a:r>
          </a:p>
          <a:p>
            <a:pPr marL="742950" lvl="1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If planting in a planter box, the anchor plate system is most common (you can simple screw the anchor plates to the bottom or side of the planter box – provided water proofing isn’t an issue)</a:t>
            </a:r>
          </a:p>
          <a:p>
            <a:pPr marL="1200150" lvl="2" indent="-285750">
              <a:buClr>
                <a:srgbClr val="8DC635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If water proofing is an issue, the dead man system would work best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04418-3F25-47D2-AEE7-2C9F3A04F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8" b="18526"/>
          <a:stretch/>
        </p:blipFill>
        <p:spPr>
          <a:xfrm>
            <a:off x="9089902" y="88530"/>
            <a:ext cx="3020952" cy="2056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65ACA3-DAA9-4B98-B088-1FFFD795C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903" y="2268615"/>
            <a:ext cx="3020952" cy="20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1" y="604463"/>
            <a:ext cx="7110750" cy="64626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38935" y="470677"/>
            <a:ext cx="7110750" cy="64626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526614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Specs from Server (link below)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404418-3F25-47D2-AEE7-2C9F3A04F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68" b="18526"/>
          <a:stretch/>
        </p:blipFill>
        <p:spPr>
          <a:xfrm>
            <a:off x="9089902" y="88530"/>
            <a:ext cx="3020952" cy="2056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65ACA3-DAA9-4B98-B088-1FFFD795C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903" y="2268615"/>
            <a:ext cx="3020952" cy="2036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94013-D16F-44E0-B482-DACD561341BB}"/>
              </a:ext>
            </a:extLst>
          </p:cNvPr>
          <p:cNvSpPr txBox="1"/>
          <p:nvPr/>
        </p:nvSpPr>
        <p:spPr>
          <a:xfrm>
            <a:off x="1322773" y="2268615"/>
            <a:ext cx="30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Link to server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59381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6731</TotalTime>
  <Words>510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Brock Teiffel</cp:lastModifiedBy>
  <cp:revision>197</cp:revision>
  <cp:lastPrinted>2020-10-27T23:16:01Z</cp:lastPrinted>
  <dcterms:created xsi:type="dcterms:W3CDTF">2020-10-27T22:19:14Z</dcterms:created>
  <dcterms:modified xsi:type="dcterms:W3CDTF">2021-08-18T04:21:52Z</dcterms:modified>
</cp:coreProperties>
</file>