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87" r:id="rId2"/>
    <p:sldId id="310" r:id="rId3"/>
    <p:sldId id="321" r:id="rId4"/>
    <p:sldId id="318" r:id="rId5"/>
    <p:sldId id="312" r:id="rId6"/>
    <p:sldId id="311" r:id="rId7"/>
    <p:sldId id="314" r:id="rId8"/>
    <p:sldId id="313" r:id="rId9"/>
    <p:sldId id="315" r:id="rId10"/>
    <p:sldId id="316" r:id="rId11"/>
    <p:sldId id="317" r:id="rId12"/>
    <p:sldId id="319" r:id="rId13"/>
    <p:sldId id="322" r:id="rId14"/>
    <p:sldId id="320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F"/>
    <a:srgbClr val="8DC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2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4CF6-FCCA-8A42-99E0-5576C8C1A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00A2E-DBCB-2545-B4DE-67EE3BC1E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14E47-AAA5-B740-AC97-C1630B822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ACA24-56CB-E74C-92A1-F18AF85F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AD12C-46FB-CE43-AB3E-05874168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7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2C8D-1143-D643-8201-F019DDD6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6995A-413F-1746-82C5-6A0CE9571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6E649-1855-C04E-A0F7-340146AD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49633-5D26-D241-9690-C91F6EBC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013FA-9B3A-224F-AC75-90F5A190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8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0DF618-C404-684A-8D60-02AE4A979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C8B3B-E391-374C-863E-475CB2E64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32D99-8CBB-4441-B98C-296228AEF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A31CF-0F64-1C41-ACBF-9ED700B6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5832F-DBDF-DF40-A7F9-C2FA0A78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0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D8EC-C393-1448-B1C8-220E4F89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829C9-250C-0F48-80E1-B6D1AA9E0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BBC7A-4A93-A14C-BF16-5C820FBE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8F563-B3C9-AF42-BFE6-407BE420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4F076-BF32-5E40-B755-6F0B7DB6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5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AE62-4236-1B44-BF75-D2D1F6B6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D21D6-660C-714F-BF1B-9BCE4A179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13398-379F-114A-9F2F-C4BA97D4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A9A36-752D-5748-9688-6DF90B954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6CC97-78E8-C543-8C1C-DEBA86B2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6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467FF-0E20-114C-90F6-BEC968FF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BFD7F-F23D-F14A-8649-573FE7B91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F32E6-6132-E341-A6B3-54D74827F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0B11D-D362-E84B-8D2A-F36905B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CC7E4-069C-044D-A6EA-D8108298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6100E-A095-8845-9157-7F03E33C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8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936B-FEED-1247-8A71-31E877E5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F69A6-D5FA-1E42-8E92-DFBC37BC8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AA1AD-8532-9F48-B7FD-4FBBE9414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88B5F3-5694-B943-A685-415BE405E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5524F5-D934-004B-80C1-F1CD890D3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2D1E1F-FFE1-D043-837A-83D605E7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C7EAC-A5F9-D647-AAE5-4A3E0362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6F9D72-3BB7-A34E-A80D-D386EBEC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5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8877-3B61-6744-BE48-DB892048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1A8E3-5701-3345-B938-1D01450C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5B77F-96FC-774E-8FB4-83EB4591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B7C63-65E3-C046-9B0C-6404B0AA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5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67A90-9BFC-4141-B02A-53B6B1EE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823506-3F43-7448-AB81-FFA9BDC3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E4218-7903-EE4A-8326-931C600C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0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FF8B-8E25-0A4D-A8EE-8D9C11CBE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AFAC2-433F-3142-81DE-51DE379BF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0FFAA-6C44-074E-B5F4-DDE63C4D0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8E23C-C0E5-0C40-A917-D07E7706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BDDF2-E7D3-2B47-AD62-626ECC11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4E02C-A1F2-AB4B-826C-494EDFC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7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8D6F-A5D7-D34B-8A8F-37B8FE97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4A6671-CE37-B841-AD3E-7F5A57F90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01CED-A27C-9C47-A9C5-18C72476C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7CC96-DB0C-F040-BB63-67289277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48554-B988-0140-B76D-7DAAC26E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FC2CD-3220-0A4C-93B5-5C59D9F4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5A19E0-9002-4245-AC0C-F9844C03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6ECDF-E9EE-544A-96AB-34BA0E074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DA841-3B88-AC42-90DE-6D7B7EF24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96FEB-DDE4-054A-9D0F-9458DA88B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4C06F-24BB-FF41-9DDC-FF78BA6C1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9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 up of a flower&#10;&#10;Description automatically generated">
            <a:extLst>
              <a:ext uri="{FF2B5EF4-FFF2-40B4-BE49-F238E27FC236}">
                <a16:creationId xmlns:a16="http://schemas.microsoft.com/office/drawing/2014/main" id="{77E6A433-ECEB-844D-85AD-3D3A8078C2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9" name="Picture 2" descr="21st Annual Symposium - Treenet">
            <a:extLst>
              <a:ext uri="{FF2B5EF4-FFF2-40B4-BE49-F238E27FC236}">
                <a16:creationId xmlns:a16="http://schemas.microsoft.com/office/drawing/2014/main" id="{19315A55-37B1-424F-8694-8641A9E46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0767" y="320807"/>
            <a:ext cx="1533153" cy="57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DF83496-9C30-A74C-BD58-8D08DB49280B}"/>
              </a:ext>
            </a:extLst>
          </p:cNvPr>
          <p:cNvGrpSpPr/>
          <p:nvPr/>
        </p:nvGrpSpPr>
        <p:grpSpPr>
          <a:xfrm>
            <a:off x="552795" y="5674169"/>
            <a:ext cx="11086410" cy="655157"/>
            <a:chOff x="2483262" y="5784351"/>
            <a:chExt cx="9173980" cy="542141"/>
          </a:xfrm>
        </p:grpSpPr>
        <p:pic>
          <p:nvPicPr>
            <p:cNvPr id="11" name="Picture 2" descr="HR Products Black Greenwell Tree Surround - 4 Pack | Bunnings Warehouse">
              <a:extLst>
                <a:ext uri="{FF2B5EF4-FFF2-40B4-BE49-F238E27FC236}">
                  <a16:creationId xmlns:a16="http://schemas.microsoft.com/office/drawing/2014/main" id="{53BA72C8-2CE6-4C4F-A198-DA97DC7191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83262" y="5784351"/>
              <a:ext cx="1533153" cy="542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Air-Pot® | How the Air-Pot system works through enchancing root systems">
              <a:extLst>
                <a:ext uri="{FF2B5EF4-FFF2-40B4-BE49-F238E27FC236}">
                  <a16:creationId xmlns:a16="http://schemas.microsoft.com/office/drawing/2014/main" id="{E314A9F1-0356-E547-8871-FAEA4BBB1B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30330" y="5919011"/>
              <a:ext cx="1122411" cy="307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Neutrog South Africa Pty Ltd. Profile">
              <a:extLst>
                <a:ext uri="{FF2B5EF4-FFF2-40B4-BE49-F238E27FC236}">
                  <a16:creationId xmlns:a16="http://schemas.microsoft.com/office/drawing/2014/main" id="{9DEAD6A9-9BF2-9B4A-9D28-4168E1AC74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2651" y="5870669"/>
              <a:ext cx="1434591" cy="404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Pellenc UK | Battery Powered Garden Maintenance Equipment">
              <a:extLst>
                <a:ext uri="{FF2B5EF4-FFF2-40B4-BE49-F238E27FC236}">
                  <a16:creationId xmlns:a16="http://schemas.microsoft.com/office/drawing/2014/main" id="{2421955B-1B03-D441-917E-2C1B721C2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7754" y="5857240"/>
              <a:ext cx="1240413" cy="43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Francital">
              <a:extLst>
                <a:ext uri="{FF2B5EF4-FFF2-40B4-BE49-F238E27FC236}">
                  <a16:creationId xmlns:a16="http://schemas.microsoft.com/office/drawing/2014/main" id="{46B6121A-215B-2941-A252-8137F32549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359" y="5867547"/>
              <a:ext cx="1543778" cy="410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4387712" y="3884639"/>
            <a:ext cx="3416576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0050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Bio-Guard</a:t>
            </a:r>
            <a:endParaRPr lang="en-US" sz="6000" dirty="0">
              <a:solidFill>
                <a:srgbClr val="0050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0BFA74-FE13-473E-99B4-FBB97DFF4CD3}"/>
              </a:ext>
            </a:extLst>
          </p:cNvPr>
          <p:cNvSpPr/>
          <p:nvPr/>
        </p:nvSpPr>
        <p:spPr>
          <a:xfrm>
            <a:off x="-94180" y="604463"/>
            <a:ext cx="4744709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7502954" y="690399"/>
            <a:ext cx="4057651" cy="4528400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5068951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415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currently available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 err="1">
                <a:solidFill>
                  <a:srgbClr val="00502F"/>
                </a:solidFill>
              </a:rPr>
              <a:t>FiberGuard</a:t>
            </a:r>
            <a:r>
              <a:rPr lang="en-US" b="1" dirty="0">
                <a:solidFill>
                  <a:srgbClr val="00502F"/>
                </a:solidFill>
              </a:rPr>
              <a:t> – Advance Landscape Systems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100% biodegradable with durable food safe moisture barrier (what is this?)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Great light penetration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Difficult to install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Cannot spray around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71EFC2-B011-40B5-A092-58D075E5B36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"/>
          <a:stretch/>
        </p:blipFill>
        <p:spPr>
          <a:xfrm>
            <a:off x="7642138" y="452063"/>
            <a:ext cx="4057651" cy="463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23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B9B042-2976-4871-AFB3-078B894DDDA4}"/>
              </a:ext>
            </a:extLst>
          </p:cNvPr>
          <p:cNvSpPr/>
          <p:nvPr/>
        </p:nvSpPr>
        <p:spPr>
          <a:xfrm>
            <a:off x="-94180" y="604463"/>
            <a:ext cx="4744709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5068951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415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currently available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>
                <a:solidFill>
                  <a:srgbClr val="00502F"/>
                </a:solidFill>
              </a:rPr>
              <a:t>EmGuard – FuturEcology NZ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100% biodegradable with durable food safe moisture barrier (what is this?)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Good light penetration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Easy to install and durable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Can spray around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Councils LOVE them</a:t>
            </a:r>
          </a:p>
        </p:txBody>
      </p:sp>
      <p:pic>
        <p:nvPicPr>
          <p:cNvPr id="1026" name="Picture 2" descr="Buy EmGuard Set Online - Southern Woods">
            <a:extLst>
              <a:ext uri="{FF2B5EF4-FFF2-40B4-BE49-F238E27FC236}">
                <a16:creationId xmlns:a16="http://schemas.microsoft.com/office/drawing/2014/main" id="{E69CBC5B-BFD8-4BDC-ADDE-80A7FFBA8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4"/>
          <a:stretch/>
        </p:blipFill>
        <p:spPr bwMode="auto">
          <a:xfrm>
            <a:off x="6211704" y="249189"/>
            <a:ext cx="4559757" cy="424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604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DAD3A1-7630-490F-A1E6-E7786501B3B3}"/>
              </a:ext>
            </a:extLst>
          </p:cNvPr>
          <p:cNvSpPr/>
          <p:nvPr/>
        </p:nvSpPr>
        <p:spPr>
          <a:xfrm>
            <a:off x="5738996" y="636872"/>
            <a:ext cx="5801532" cy="442489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B9B042-2976-4871-AFB3-078B894DDDA4}"/>
              </a:ext>
            </a:extLst>
          </p:cNvPr>
          <p:cNvSpPr/>
          <p:nvPr/>
        </p:nvSpPr>
        <p:spPr>
          <a:xfrm>
            <a:off x="-94179" y="604463"/>
            <a:ext cx="4100124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4100123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3178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we doing?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>
                <a:solidFill>
                  <a:srgbClr val="00502F"/>
                </a:solidFill>
              </a:rPr>
              <a:t>Biodegradable tube guard – Arborgreen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Due in August 2021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100% biodegradable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Tests show it will survive as long as</a:t>
            </a:r>
            <a:br>
              <a:rPr lang="en-US" b="1" i="1" dirty="0">
                <a:solidFill>
                  <a:srgbClr val="00502F"/>
                </a:solidFill>
              </a:rPr>
            </a:br>
            <a:r>
              <a:rPr lang="en-US" b="1" i="1" dirty="0">
                <a:solidFill>
                  <a:srgbClr val="00502F"/>
                </a:solidFill>
              </a:rPr>
              <a:t>the tube-guard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Seeking certification to AS5810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endParaRPr lang="en-US" b="1" i="1" dirty="0">
              <a:solidFill>
                <a:srgbClr val="00502F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42F2CCD-286F-4454-91AC-42392984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452063"/>
            <a:ext cx="5801532" cy="442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59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E6431E6-12F0-4981-BB17-99479B4F631F}"/>
              </a:ext>
            </a:extLst>
          </p:cNvPr>
          <p:cNvSpPr/>
          <p:nvPr/>
        </p:nvSpPr>
        <p:spPr>
          <a:xfrm>
            <a:off x="-94180" y="604463"/>
            <a:ext cx="4744709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5068951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415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currently available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>
                <a:solidFill>
                  <a:srgbClr val="00502F"/>
                </a:solidFill>
              </a:rPr>
              <a:t>Biodegradable Tree Sleeve – Arborgreen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100% biodegradable (</a:t>
            </a:r>
            <a:r>
              <a:rPr lang="en-US" b="1" i="1" dirty="0" err="1">
                <a:solidFill>
                  <a:srgbClr val="00502F"/>
                </a:solidFill>
              </a:rPr>
              <a:t>debateable</a:t>
            </a:r>
            <a:r>
              <a:rPr lang="en-US" b="1" i="1" dirty="0">
                <a:solidFill>
                  <a:srgbClr val="00502F"/>
                </a:solidFill>
              </a:rPr>
              <a:t>)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Great light penetration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Has certification for compostability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Difficult to install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0223437-7F7E-4485-903F-E75AB0607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4" r="34746"/>
          <a:stretch/>
        </p:blipFill>
        <p:spPr bwMode="auto">
          <a:xfrm>
            <a:off x="6760029" y="452063"/>
            <a:ext cx="2438400" cy="458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26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B9B042-2976-4871-AFB3-078B894DDDA4}"/>
              </a:ext>
            </a:extLst>
          </p:cNvPr>
          <p:cNvSpPr/>
          <p:nvPr/>
        </p:nvSpPr>
        <p:spPr>
          <a:xfrm>
            <a:off x="-94179" y="604463"/>
            <a:ext cx="4100124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4100123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3178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we doing?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3574443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>
                <a:solidFill>
                  <a:srgbClr val="00502F"/>
                </a:solidFill>
              </a:rPr>
              <a:t>Biodegradable triangle guard – Arborgreen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PLA laminate over compressed board or laminate board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Trials with </a:t>
            </a:r>
            <a:r>
              <a:rPr lang="en-US" b="1" i="1" dirty="0" err="1">
                <a:solidFill>
                  <a:srgbClr val="00502F"/>
                </a:solidFill>
              </a:rPr>
              <a:t>Allvirons</a:t>
            </a:r>
            <a:r>
              <a:rPr lang="en-US" b="1" i="1" dirty="0">
                <a:solidFill>
                  <a:srgbClr val="00502F"/>
                </a:solidFill>
              </a:rPr>
              <a:t> and NPI being done now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endParaRPr lang="en-US" b="1" i="1" dirty="0">
              <a:solidFill>
                <a:srgbClr val="00502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5202FA-1C0C-44A2-B6D2-B7C772F01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156" y="426746"/>
            <a:ext cx="7338633" cy="442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8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5251899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5580580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4665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we trying to achieve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E722EF-F4D7-4FCC-9D97-A6E0B95226C1}"/>
              </a:ext>
            </a:extLst>
          </p:cNvPr>
          <p:cNvSpPr txBox="1"/>
          <p:nvPr/>
        </p:nvSpPr>
        <p:spPr>
          <a:xfrm>
            <a:off x="431502" y="1849388"/>
            <a:ext cx="53172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>
                <a:solidFill>
                  <a:srgbClr val="00502F"/>
                </a:solidFill>
              </a:rPr>
              <a:t>Desired attributes of a biodegradable guard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Easy for contractors to install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Volume similar to </a:t>
            </a:r>
            <a:r>
              <a:rPr lang="en-US" b="1" i="1" dirty="0" err="1">
                <a:solidFill>
                  <a:srgbClr val="00502F"/>
                </a:solidFill>
              </a:rPr>
              <a:t>corflute</a:t>
            </a:r>
            <a:r>
              <a:rPr lang="en-US" b="1" i="1" dirty="0">
                <a:solidFill>
                  <a:srgbClr val="00502F"/>
                </a:solidFill>
              </a:rPr>
              <a:t> guard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Cost point under $2/guard (including stake)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100% biodegradable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Minimum 18 month lifespan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endParaRPr lang="en-US" b="1" i="1" dirty="0">
              <a:solidFill>
                <a:srgbClr val="00502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F2005B-2A87-404B-9B1B-FCF960159F05}"/>
              </a:ext>
            </a:extLst>
          </p:cNvPr>
          <p:cNvSpPr txBox="1"/>
          <p:nvPr/>
        </p:nvSpPr>
        <p:spPr>
          <a:xfrm>
            <a:off x="6382522" y="842799"/>
            <a:ext cx="531726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Allows light in to encourage growth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Strong junctures at stake points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Weed spraying possible around guard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Compostable (home or industrial)</a:t>
            </a:r>
          </a:p>
        </p:txBody>
      </p:sp>
    </p:spTree>
    <p:extLst>
      <p:ext uri="{BB962C8B-B14F-4D97-AF65-F5344CB8AC3E}">
        <p14:creationId xmlns:p14="http://schemas.microsoft.com/office/powerpoint/2010/main" val="208362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300A34-0ECC-40CF-AEFB-0E51C98F87E7}"/>
              </a:ext>
            </a:extLst>
          </p:cNvPr>
          <p:cNvSpPr/>
          <p:nvPr/>
        </p:nvSpPr>
        <p:spPr>
          <a:xfrm>
            <a:off x="-94180" y="604463"/>
            <a:ext cx="3096872" cy="1823051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79" y="452063"/>
            <a:ext cx="3392550" cy="1823051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23408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Compostable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Versus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Biodegradable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5ADDA8-464B-4147-ADD1-229D6D649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25" y="452063"/>
            <a:ext cx="8520335" cy="602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9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300A34-0ECC-40CF-AEFB-0E51C98F87E7}"/>
              </a:ext>
            </a:extLst>
          </p:cNvPr>
          <p:cNvSpPr/>
          <p:nvPr/>
        </p:nvSpPr>
        <p:spPr>
          <a:xfrm>
            <a:off x="-94180" y="604463"/>
            <a:ext cx="6941294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79" y="452063"/>
            <a:ext cx="6941294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607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Australian compost standards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971C0A-EEC9-443D-857A-B91A078B728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7" y="1950719"/>
            <a:ext cx="9897926" cy="38204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053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4744709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5068951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415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currently available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>
                <a:solidFill>
                  <a:srgbClr val="00502F"/>
                </a:solidFill>
              </a:rPr>
              <a:t>Green-POD – All Stakes Supply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100% recycled </a:t>
            </a:r>
            <a:r>
              <a:rPr lang="en-US" b="1" i="1" dirty="0" err="1">
                <a:solidFill>
                  <a:srgbClr val="00502F"/>
                </a:solidFill>
              </a:rPr>
              <a:t>fibre</a:t>
            </a:r>
            <a:endParaRPr lang="en-US" b="1" i="1" dirty="0">
              <a:solidFill>
                <a:srgbClr val="00502F"/>
              </a:solidFill>
            </a:endParaRP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Comes with a </a:t>
            </a:r>
            <a:r>
              <a:rPr lang="en-US" b="1" i="1" dirty="0" err="1">
                <a:solidFill>
                  <a:srgbClr val="00502F"/>
                </a:solidFill>
              </a:rPr>
              <a:t>weedmat</a:t>
            </a:r>
            <a:endParaRPr lang="en-US" b="1" i="1" dirty="0">
              <a:solidFill>
                <a:srgbClr val="00502F"/>
              </a:solidFill>
            </a:endParaRP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Requires only one hardwood stake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Difficult for light penetration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Small volume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Difficult to put together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11A82C-B822-426D-85C0-E3D45251CA4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15" y="336273"/>
            <a:ext cx="4121059" cy="517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5576926" y="611503"/>
            <a:ext cx="6011729" cy="4979908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5068951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415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currently available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 err="1">
                <a:solidFill>
                  <a:srgbClr val="00502F"/>
                </a:solidFill>
              </a:rPr>
              <a:t>Greenguard</a:t>
            </a:r>
            <a:r>
              <a:rPr lang="en-US" b="1" dirty="0">
                <a:solidFill>
                  <a:srgbClr val="00502F"/>
                </a:solidFill>
              </a:rPr>
              <a:t> Pop – </a:t>
            </a:r>
            <a:r>
              <a:rPr lang="en-US" b="1" dirty="0" err="1">
                <a:solidFill>
                  <a:srgbClr val="00502F"/>
                </a:solidFill>
              </a:rPr>
              <a:t>Growise</a:t>
            </a:r>
            <a:endParaRPr lang="en-US" b="1" dirty="0">
              <a:solidFill>
                <a:srgbClr val="00502F"/>
              </a:solidFill>
            </a:endParaRP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100% biodegradable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Easy to install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Requires only one hardwood stake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Great light penetration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Material warps and folds when wet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Difficult to spray around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1C3C64-0FFA-4C61-ABF7-281875BB0A9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68" y="452064"/>
            <a:ext cx="6011729" cy="497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4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6E9804-9880-4D5C-B6EB-17CA3D78E6E9}"/>
              </a:ext>
            </a:extLst>
          </p:cNvPr>
          <p:cNvSpPr/>
          <p:nvPr/>
        </p:nvSpPr>
        <p:spPr>
          <a:xfrm>
            <a:off x="-94180" y="604463"/>
            <a:ext cx="4744709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5109439" y="712506"/>
            <a:ext cx="6590350" cy="4654152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5068951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415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currently available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 err="1">
                <a:solidFill>
                  <a:srgbClr val="00502F"/>
                </a:solidFill>
              </a:rPr>
              <a:t>Greenguard</a:t>
            </a:r>
            <a:r>
              <a:rPr lang="en-US" b="1" dirty="0">
                <a:solidFill>
                  <a:srgbClr val="00502F"/>
                </a:solidFill>
              </a:rPr>
              <a:t> Mini – 2L – </a:t>
            </a:r>
            <a:r>
              <a:rPr lang="en-US" b="1" dirty="0" err="1">
                <a:solidFill>
                  <a:srgbClr val="00502F"/>
                </a:solidFill>
              </a:rPr>
              <a:t>Growise</a:t>
            </a:r>
            <a:endParaRPr lang="en-US" b="1" dirty="0">
              <a:solidFill>
                <a:srgbClr val="00502F"/>
              </a:solidFill>
            </a:endParaRP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100% biodegradable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Easy to install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Great light penetration/white interior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Glue doesn’t hold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Material warps and folds when wet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Breaks down very quickly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CB3E6A-3B34-4377-A7DC-C0B418A006F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35" y="452063"/>
            <a:ext cx="664591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4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84C872-9848-4612-9F48-AC3D1D95DF29}"/>
              </a:ext>
            </a:extLst>
          </p:cNvPr>
          <p:cNvSpPr/>
          <p:nvPr/>
        </p:nvSpPr>
        <p:spPr>
          <a:xfrm>
            <a:off x="-94180" y="604463"/>
            <a:ext cx="4744709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7618656" y="609600"/>
            <a:ext cx="4057651" cy="5287689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5068951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415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currently available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 err="1">
                <a:solidFill>
                  <a:srgbClr val="00502F"/>
                </a:solidFill>
              </a:rPr>
              <a:t>Greenguard</a:t>
            </a:r>
            <a:r>
              <a:rPr lang="en-US" b="1" dirty="0">
                <a:solidFill>
                  <a:srgbClr val="00502F"/>
                </a:solidFill>
              </a:rPr>
              <a:t> – </a:t>
            </a:r>
            <a:r>
              <a:rPr lang="en-US" b="1" dirty="0" err="1">
                <a:solidFill>
                  <a:srgbClr val="00502F"/>
                </a:solidFill>
              </a:rPr>
              <a:t>SureGro</a:t>
            </a:r>
            <a:endParaRPr lang="en-US" b="1" dirty="0">
              <a:solidFill>
                <a:srgbClr val="00502F"/>
              </a:solidFill>
            </a:endParaRP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100% biodegradable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Great light penetration/white interior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Requires two stakes per guard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Difficult to install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Material warps and folds when wet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Difficult to spray around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0C4508-FBB1-40FD-864D-7731CD1A915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88" y="348769"/>
            <a:ext cx="405765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4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E6431E6-12F0-4981-BB17-99479B4F631F}"/>
              </a:ext>
            </a:extLst>
          </p:cNvPr>
          <p:cNvSpPr/>
          <p:nvPr/>
        </p:nvSpPr>
        <p:spPr>
          <a:xfrm>
            <a:off x="-94180" y="604463"/>
            <a:ext cx="4744709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7542459" y="772885"/>
            <a:ext cx="4057651" cy="5287689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5068951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415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currently available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>
                <a:solidFill>
                  <a:srgbClr val="00502F"/>
                </a:solidFill>
              </a:rPr>
              <a:t>Biodegradable Tree Sleeve – </a:t>
            </a:r>
            <a:r>
              <a:rPr lang="en-US" b="1" dirty="0" err="1">
                <a:solidFill>
                  <a:srgbClr val="00502F"/>
                </a:solidFill>
              </a:rPr>
              <a:t>SureGro</a:t>
            </a:r>
            <a:endParaRPr lang="en-US" b="1" dirty="0">
              <a:solidFill>
                <a:srgbClr val="00502F"/>
              </a:solidFill>
            </a:endParaRP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100% biodegradable (</a:t>
            </a:r>
            <a:r>
              <a:rPr lang="en-US" b="1" i="1" dirty="0" err="1">
                <a:solidFill>
                  <a:srgbClr val="00502F"/>
                </a:solidFill>
              </a:rPr>
              <a:t>debateable</a:t>
            </a:r>
            <a:r>
              <a:rPr lang="en-US" b="1" i="1" dirty="0">
                <a:solidFill>
                  <a:srgbClr val="00502F"/>
                </a:solidFill>
              </a:rPr>
              <a:t>)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Great light penetration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Has certification for compostability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Difficult to install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8C105E-2362-4842-8488-DD022F36987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56"/>
          <a:stretch/>
        </p:blipFill>
        <p:spPr bwMode="auto">
          <a:xfrm>
            <a:off x="7733307" y="402882"/>
            <a:ext cx="4086225" cy="5460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7528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2183</TotalTime>
  <Words>380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Gooden</dc:creator>
  <cp:lastModifiedBy>Sam Dalton</cp:lastModifiedBy>
  <cp:revision>135</cp:revision>
  <cp:lastPrinted>2020-10-27T23:16:01Z</cp:lastPrinted>
  <dcterms:created xsi:type="dcterms:W3CDTF">2020-10-27T22:19:14Z</dcterms:created>
  <dcterms:modified xsi:type="dcterms:W3CDTF">2021-06-28T05:04:25Z</dcterms:modified>
</cp:coreProperties>
</file>