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87" r:id="rId2"/>
    <p:sldId id="312" r:id="rId3"/>
    <p:sldId id="311" r:id="rId4"/>
    <p:sldId id="313" r:id="rId5"/>
    <p:sldId id="314" r:id="rId6"/>
    <p:sldId id="315" r:id="rId7"/>
    <p:sldId id="316" r:id="rId8"/>
    <p:sldId id="317" r:id="rId9"/>
    <p:sldId id="322" r:id="rId10"/>
    <p:sldId id="318" r:id="rId11"/>
    <p:sldId id="323" r:id="rId12"/>
    <p:sldId id="319" r:id="rId13"/>
    <p:sldId id="320" r:id="rId14"/>
    <p:sldId id="321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F"/>
    <a:srgbClr val="8DC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44CF6-FCCA-8A42-99E0-5576C8C1A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00A2E-DBCB-2545-B4DE-67EE3BC1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14E47-AAA5-B740-AC97-C1630B82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ACA24-56CB-E74C-92A1-F18AF85F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AD12C-46FB-CE43-AB3E-05874168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7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2C8D-1143-D643-8201-F019DDD6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6995A-413F-1746-82C5-6A0CE9571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6E649-1855-C04E-A0F7-340146AD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49633-5D26-D241-9690-C91F6EBC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13FA-9B3A-224F-AC75-90F5A190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0DF618-C404-684A-8D60-02AE4A979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C8B3B-E391-374C-863E-475CB2E64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2D99-8CBB-4441-B98C-296228AE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A31CF-0F64-1C41-ACBF-9ED700B6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832F-DBDF-DF40-A7F9-C2FA0A7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0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D8EC-C393-1448-B1C8-220E4F89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829C9-250C-0F48-80E1-B6D1AA9E0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BBC7A-4A93-A14C-BF16-5C820FBED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F563-B3C9-AF42-BFE6-407BE4203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4F076-BF32-5E40-B755-6F0B7DB6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5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AE62-4236-1B44-BF75-D2D1F6B6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D21D6-660C-714F-BF1B-9BCE4A179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13398-379F-114A-9F2F-C4BA97D4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A9A36-752D-5748-9688-6DF90B95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CC97-78E8-C543-8C1C-DEBA86B2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67FF-0E20-114C-90F6-BEC968FF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BFD7F-F23D-F14A-8649-573FE7B91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F32E6-6132-E341-A6B3-54D74827F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0B11D-D362-E84B-8D2A-F36905B49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CC7E4-069C-044D-A6EA-D8108298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100E-A095-8845-9157-7F03E33C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8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936B-FEED-1247-8A71-31E877E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F69A6-D5FA-1E42-8E92-DFBC37BC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A1AD-8532-9F48-B7FD-4FBBE9414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8B5F3-5694-B943-A685-415BE405E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524F5-D934-004B-80C1-F1CD890D3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2D1E1F-FFE1-D043-837A-83D605E7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C7EAC-A5F9-D647-AAE5-4A3E0362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F9D72-3BB7-A34E-A80D-D386EBEC6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5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8877-3B61-6744-BE48-DB892048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1A8E3-5701-3345-B938-1D01450C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5B77F-96FC-774E-8FB4-83EB4591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B7C63-65E3-C046-9B0C-6404B0AA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5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67A90-9BFC-4141-B02A-53B6B1EE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23506-3F43-7448-AB81-FFA9BDC3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E4218-7903-EE4A-8326-931C600C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FF8B-8E25-0A4D-A8EE-8D9C11CBE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FAC2-433F-3142-81DE-51DE379B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0FFAA-6C44-074E-B5F4-DDE63C4D0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E23C-C0E5-0C40-A917-D07E7706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BDDF2-E7D3-2B47-AD62-626ECC11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4E02C-A1F2-AB4B-826C-494EDFC3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7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8D6F-A5D7-D34B-8A8F-37B8FE97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4A6671-CE37-B841-AD3E-7F5A57F90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01CED-A27C-9C47-A9C5-18C72476C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7CC96-DB0C-F040-BB63-6728927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48554-B988-0140-B76D-7DAAC26E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FC2CD-3220-0A4C-93B5-5C59D9F4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A19E0-9002-4245-AC0C-F9844C031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6ECDF-E9EE-544A-96AB-34BA0E074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DA841-3B88-AC42-90DE-6D7B7EF24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CCA117-9BE9-5942-80DD-4F15A4E0F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96FEB-DDE4-054A-9D0F-9458DA88B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4C06F-24BB-FF41-9DDC-FF78BA6C1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A974F6-5107-8741-8B02-13BCF69DDD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77E6A433-ECEB-844D-85AD-3D3A8078C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Picture 2" descr="21st Annual Symposium - Treenet">
            <a:extLst>
              <a:ext uri="{FF2B5EF4-FFF2-40B4-BE49-F238E27FC236}">
                <a16:creationId xmlns:a16="http://schemas.microsoft.com/office/drawing/2014/main" id="{19315A55-37B1-424F-8694-8641A9E4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0767" y="320807"/>
            <a:ext cx="1533153" cy="5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F83496-9C30-A74C-BD58-8D08DB49280B}"/>
              </a:ext>
            </a:extLst>
          </p:cNvPr>
          <p:cNvGrpSpPr/>
          <p:nvPr/>
        </p:nvGrpSpPr>
        <p:grpSpPr>
          <a:xfrm>
            <a:off x="552795" y="5674169"/>
            <a:ext cx="11086410" cy="655157"/>
            <a:chOff x="2483262" y="5784351"/>
            <a:chExt cx="9173980" cy="542141"/>
          </a:xfrm>
        </p:grpSpPr>
        <p:pic>
          <p:nvPicPr>
            <p:cNvPr id="11" name="Picture 2" descr="HR Products Black Greenwell Tree Surround - 4 Pack | Bunnings Warehouse">
              <a:extLst>
                <a:ext uri="{FF2B5EF4-FFF2-40B4-BE49-F238E27FC236}">
                  <a16:creationId xmlns:a16="http://schemas.microsoft.com/office/drawing/2014/main" id="{53BA72C8-2CE6-4C4F-A198-DA97DC7191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83262" y="5784351"/>
              <a:ext cx="1533153" cy="54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Air-Pot® | How the Air-Pot system works through enchancing root systems">
              <a:extLst>
                <a:ext uri="{FF2B5EF4-FFF2-40B4-BE49-F238E27FC236}">
                  <a16:creationId xmlns:a16="http://schemas.microsoft.com/office/drawing/2014/main" id="{E314A9F1-0356-E547-8871-FAEA4BBB1B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0330" y="5919011"/>
              <a:ext cx="1122411" cy="30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Neutrog South Africa Pty Ltd. Profile">
              <a:extLst>
                <a:ext uri="{FF2B5EF4-FFF2-40B4-BE49-F238E27FC236}">
                  <a16:creationId xmlns:a16="http://schemas.microsoft.com/office/drawing/2014/main" id="{9DEAD6A9-9BF2-9B4A-9D28-4168E1AC7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2651" y="5870669"/>
              <a:ext cx="1434591" cy="40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Pellenc UK | Battery Powered Garden Maintenance Equipment">
              <a:extLst>
                <a:ext uri="{FF2B5EF4-FFF2-40B4-BE49-F238E27FC236}">
                  <a16:creationId xmlns:a16="http://schemas.microsoft.com/office/drawing/2014/main" id="{2421955B-1B03-D441-917E-2C1B721C2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7754" y="5857240"/>
              <a:ext cx="1240413" cy="431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Francital">
              <a:extLst>
                <a:ext uri="{FF2B5EF4-FFF2-40B4-BE49-F238E27FC236}">
                  <a16:creationId xmlns:a16="http://schemas.microsoft.com/office/drawing/2014/main" id="{46B6121A-215B-2941-A252-8137F3254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59" y="5867547"/>
              <a:ext cx="1543778" cy="410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547962" y="3906410"/>
            <a:ext cx="5096075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50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Control</a:t>
            </a:r>
            <a:endParaRPr lang="en-US" sz="6000" dirty="0">
              <a:solidFill>
                <a:srgbClr val="0050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95744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3957446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972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they used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10727729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500 GSM Jute mesh bales and 400 GSM Coir mesh rolls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Shape the site and ensure free of debris, stumps, rocks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Complete any seeding required.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 and bury upper edge in a 200x200mm trench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Roll mat down slope, perpendicular to water flow direction on slopes and parallel in waterways/swales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 matting at required rate (recommend 3-4/m2)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Overlap new rolls by minimum 150mm and bury lower edge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endParaRPr lang="en-US" b="1" i="1" dirty="0">
              <a:solidFill>
                <a:srgbClr val="00502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D58C7-3A5F-4B17-B506-3853C8A8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828" y="452063"/>
            <a:ext cx="5271961" cy="25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95744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3957446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88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drawings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1E8EB1-1FAA-4E12-B89C-1D6EC3AF0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40" y="2359163"/>
            <a:ext cx="7011378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5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95744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3957446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972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they used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10727729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Coir logs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Shape the site and ensure free of debris, stumps, rocks and install erosion matting as required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Excavate trench for logs parallel to water edge or perpendicular to water flow, recessing 1/3 of log into bank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Place logs end to end, with final ends rotated up bank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Install stakes either side of logs with max distance of 1m between stakes and 300mm to end of log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Tie logs to stakes by interlacing rope or twine and backfill behind 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5C660-50BA-4A07-B0F3-783AA7B3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014" y="389342"/>
            <a:ext cx="2582775" cy="14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F04D4-662C-40D7-8122-708E11474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878" y="360419"/>
            <a:ext cx="325285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1" y="604463"/>
            <a:ext cx="578740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5787408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480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 installation example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3F11B-EC02-4B1C-B141-05456AADB49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520869"/>
            <a:ext cx="5462275" cy="3984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0ED7E-F9FF-4714-891E-6FAD205CC2A4}"/>
              </a:ext>
            </a:extLst>
          </p:cNvPr>
          <p:cNvPicPr/>
          <p:nvPr/>
        </p:nvPicPr>
        <p:blipFill rotWithShape="1">
          <a:blip r:embed="rId5"/>
          <a:srcRect l="4911" t="40271" r="45799" b="15317"/>
          <a:stretch/>
        </p:blipFill>
        <p:spPr>
          <a:xfrm>
            <a:off x="163279" y="1867025"/>
            <a:ext cx="5138064" cy="36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6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163951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8" y="452063"/>
            <a:ext cx="3163950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182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plan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95F50-9F40-4478-845B-35BC475CBD9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03763" y="452063"/>
            <a:ext cx="8201201" cy="57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6854209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6854209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590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supply for erosion control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5317267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The products we supply are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800 GSM jute matting rolls (slit and un-slitted)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500 GSM jute mesh bales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400 GSM coir mesh rolls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20 and 30 cm diameter coir logs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Staples and staple guns</a:t>
            </a:r>
          </a:p>
        </p:txBody>
      </p:sp>
    </p:spTree>
    <p:extLst>
      <p:ext uri="{BB962C8B-B14F-4D97-AF65-F5344CB8AC3E}">
        <p14:creationId xmlns:p14="http://schemas.microsoft.com/office/powerpoint/2010/main" val="15070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557323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557323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361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 used for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739532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800 GSM Jute matting rolls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 err="1">
                <a:solidFill>
                  <a:srgbClr val="00502F"/>
                </a:solidFill>
              </a:rPr>
              <a:t>Stabilises</a:t>
            </a:r>
            <a:r>
              <a:rPr lang="en-US" b="1" i="1" dirty="0">
                <a:solidFill>
                  <a:srgbClr val="00502F"/>
                </a:solidFill>
              </a:rPr>
              <a:t> soil while vegetation establishes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Pre-slitted or easily cut for planting tube-stock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Generally used on slopes 1:3 or flatter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Weed suppression and mulching effect, permits soil to ‘breathe’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Lifespan of 6-18 months depending on application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Pinned at a rate of 4-5 pins/m2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endParaRPr lang="en-US" b="1" i="1" dirty="0">
              <a:solidFill>
                <a:srgbClr val="00502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8137D-53AF-4908-9B01-D2826E7F3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126" y="452063"/>
            <a:ext cx="4552663" cy="32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557323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557323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361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 used for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668775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500 GSM Jute mesh bales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 err="1">
                <a:solidFill>
                  <a:srgbClr val="00502F"/>
                </a:solidFill>
              </a:rPr>
              <a:t>Stabilises</a:t>
            </a:r>
            <a:r>
              <a:rPr lang="en-US" b="1" i="1" dirty="0">
                <a:solidFill>
                  <a:srgbClr val="00502F"/>
                </a:solidFill>
              </a:rPr>
              <a:t> soil while vegetation establishes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Open weave allows placement over existing small plants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Often direct seeded before laying (particularly with grasses)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Allows germination of existing seedbank (native or weeds)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Lifespan of 6-12 months depending on application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Pinned at a rate of 3-4 pins/m2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endParaRPr lang="en-US" b="1" i="1" dirty="0">
              <a:solidFill>
                <a:srgbClr val="00502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2FAD5-3C95-47F4-990F-5648F61C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213" y="452063"/>
            <a:ext cx="4704576" cy="31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1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557323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557323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361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 used for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668775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400 GSM Coir mesh rolls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 err="1">
                <a:solidFill>
                  <a:srgbClr val="00502F"/>
                </a:solidFill>
              </a:rPr>
              <a:t>Stabilises</a:t>
            </a:r>
            <a:r>
              <a:rPr lang="en-US" b="1" i="1" dirty="0">
                <a:solidFill>
                  <a:srgbClr val="00502F"/>
                </a:solidFill>
              </a:rPr>
              <a:t> soil while vegetation establishes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Open weave allows placement over existing small plants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Often direct seeded before laying (particularly with grasses)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Allows germination of existing seedbank (native or weeds)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Lifespan of 24-36 months depending on application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Pinned at a rate of 3-4 pins/m2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endParaRPr lang="en-US" b="1" i="1" dirty="0">
              <a:solidFill>
                <a:srgbClr val="00502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E1F4F-0DEF-48C4-8632-6DEFC3CB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540" y="435661"/>
            <a:ext cx="4917249" cy="32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4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557323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557323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361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 used for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6687755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Coir logs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Protects stream banks, stops scouring and soil loss on slopes, sediment traps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Surrounds for street </a:t>
            </a:r>
            <a:r>
              <a:rPr lang="en-US" b="1" i="1">
                <a:solidFill>
                  <a:srgbClr val="00502F"/>
                </a:solidFill>
              </a:rPr>
              <a:t>tree planting</a:t>
            </a:r>
            <a:endParaRPr lang="en-US" b="1" i="1" dirty="0">
              <a:solidFill>
                <a:srgbClr val="00502F"/>
              </a:solidFill>
            </a:endParaRP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Can be planted into, especially along stream banks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Lifespan of 24-60 months depending on application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Staked with hardwood stakes or steel droppers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9EB46-B9BD-4E6B-85D2-CB7A5B38B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759" y="452063"/>
            <a:ext cx="5062524" cy="28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4557323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80" y="452063"/>
            <a:ext cx="4557323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3614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 used for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668775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Staples and staple guns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 down jute and coir products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Manual or machine installation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Pinning rates vary dependent on slope, product and soil profile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Bighorn gun capable of installing approximately 3,300 pins/</a:t>
            </a:r>
            <a:r>
              <a:rPr lang="en-US" b="1" i="1" dirty="0" err="1">
                <a:solidFill>
                  <a:srgbClr val="00502F"/>
                </a:solidFill>
              </a:rPr>
              <a:t>hr</a:t>
            </a:r>
            <a:endParaRPr lang="en-US" b="1" i="1" dirty="0">
              <a:solidFill>
                <a:srgbClr val="00502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A218F-66E5-4008-9AEF-37498F819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517" y="452063"/>
            <a:ext cx="1956568" cy="3880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71AD7-90D4-4E12-B366-E1C538FE6ABF}"/>
              </a:ext>
            </a:extLst>
          </p:cNvPr>
          <p:cNvSpPr/>
          <p:nvPr/>
        </p:nvSpPr>
        <p:spPr>
          <a:xfrm>
            <a:off x="10901779" y="3781887"/>
            <a:ext cx="941033" cy="551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05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95744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3957446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972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they used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6445AE5-BD56-F24A-98F9-0EA92A6D1F5E}"/>
              </a:ext>
            </a:extLst>
          </p:cNvPr>
          <p:cNvSpPr txBox="1"/>
          <p:nvPr/>
        </p:nvSpPr>
        <p:spPr>
          <a:xfrm>
            <a:off x="431502" y="1849388"/>
            <a:ext cx="1118049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  <a:buClr>
                <a:srgbClr val="00502F"/>
              </a:buClr>
              <a:buSzPct val="125000"/>
            </a:pPr>
            <a:r>
              <a:rPr lang="en-US" b="1" dirty="0">
                <a:solidFill>
                  <a:srgbClr val="00502F"/>
                </a:solidFill>
              </a:rPr>
              <a:t>800 GSM Jute matting rolls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Shape the site and ensure free of debris, stumps, rocks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 and bury upper edge in a 200x200mm trench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Roll mat down slope, perpendicular to water flow direction on slopes and parallel in waterways/swales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Pin matting at required rate (recommend 4-5/m2)</a:t>
            </a:r>
          </a:p>
          <a:p>
            <a:pPr marL="342900" indent="-342900">
              <a:spcBef>
                <a:spcPts val="3000"/>
              </a:spcBef>
              <a:buClr>
                <a:srgbClr val="00502F"/>
              </a:buClr>
              <a:buSzPct val="125000"/>
              <a:buFont typeface="Wingdings" pitchFamily="2" charset="2"/>
              <a:buChar char="§"/>
            </a:pPr>
            <a:r>
              <a:rPr lang="en-US" b="1" i="1" dirty="0">
                <a:solidFill>
                  <a:srgbClr val="00502F"/>
                </a:solidFill>
              </a:rPr>
              <a:t>Overlap new rolls by minimum 150mm and bury lower 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53684-02D9-4AE1-85C3-0A5B90217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683" y="452063"/>
            <a:ext cx="4915815" cy="323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flower&#10;&#10;Description automatically generated">
            <a:extLst>
              <a:ext uri="{FF2B5EF4-FFF2-40B4-BE49-F238E27FC236}">
                <a16:creationId xmlns:a16="http://schemas.microsoft.com/office/drawing/2014/main" id="{6221044C-867F-2044-913B-FDF6EA97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437" y="3429000"/>
            <a:ext cx="11297563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87C6E8-C4DC-CB4D-9BC4-1416721D625E}"/>
              </a:ext>
            </a:extLst>
          </p:cNvPr>
          <p:cNvSpPr/>
          <p:nvPr/>
        </p:nvSpPr>
        <p:spPr>
          <a:xfrm>
            <a:off x="-94180" y="604463"/>
            <a:ext cx="3957447" cy="992707"/>
          </a:xfrm>
          <a:prstGeom prst="rect">
            <a:avLst/>
          </a:prstGeom>
          <a:solidFill>
            <a:srgbClr val="8DC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903C1-200D-1240-B40D-DC30094BE045}"/>
              </a:ext>
            </a:extLst>
          </p:cNvPr>
          <p:cNvSpPr/>
          <p:nvPr/>
        </p:nvSpPr>
        <p:spPr>
          <a:xfrm>
            <a:off x="-246579" y="452063"/>
            <a:ext cx="3957446" cy="992707"/>
          </a:xfrm>
          <a:prstGeom prst="rect">
            <a:avLst/>
          </a:prstGeom>
          <a:solidFill>
            <a:srgbClr val="005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6AD94-CFFE-8748-9977-051D9338216E}"/>
              </a:ext>
            </a:extLst>
          </p:cNvPr>
          <p:cNvSpPr txBox="1"/>
          <p:nvPr/>
        </p:nvSpPr>
        <p:spPr>
          <a:xfrm>
            <a:off x="492211" y="690399"/>
            <a:ext cx="288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drawings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07496B7-4E67-FF4F-A826-B0C68D0654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1" y="5886403"/>
            <a:ext cx="2510481" cy="856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62850-96F1-49F2-9302-A536598D0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" y="1835060"/>
            <a:ext cx="11702143" cy="25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47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2538</TotalTime>
  <Words>555</Words>
  <Application>Microsoft Office PowerPoint</Application>
  <PresentationFormat>Widescreen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Gooden</dc:creator>
  <cp:lastModifiedBy>Sam Dalton</cp:lastModifiedBy>
  <cp:revision>139</cp:revision>
  <cp:lastPrinted>2020-10-27T23:16:01Z</cp:lastPrinted>
  <dcterms:created xsi:type="dcterms:W3CDTF">2020-10-27T22:19:14Z</dcterms:created>
  <dcterms:modified xsi:type="dcterms:W3CDTF">2021-06-21T05:36:57Z</dcterms:modified>
</cp:coreProperties>
</file>