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87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8" r:id="rId10"/>
    <p:sldId id="317" r:id="rId11"/>
    <p:sldId id="320" r:id="rId12"/>
    <p:sldId id="319" r:id="rId13"/>
    <p:sldId id="321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F"/>
    <a:srgbClr val="8DC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4CF6-FCCA-8A42-99E0-5576C8C1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00A2E-DBCB-2545-B4DE-67EE3BC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4E47-AAA5-B740-AC97-C1630B82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CA24-56CB-E74C-92A1-F18AF85F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D12C-46FB-CE43-AB3E-0587416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C8D-1143-D643-8201-F019DDD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995A-413F-1746-82C5-6A0CE957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E649-1855-C04E-A0F7-340146AD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49633-5D26-D241-9690-C91F6EBC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13FA-9B3A-224F-AC75-90F5A19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DF618-C404-684A-8D60-02AE4A979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C8B3B-E391-374C-863E-475CB2E6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2D99-8CBB-4441-B98C-296228AE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31CF-0F64-1C41-ACBF-9ED700B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832F-DBDF-DF40-A7F9-C2FA0A7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8EC-C393-1448-B1C8-220E4F89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29C9-250C-0F48-80E1-B6D1AA9E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BC7A-4A93-A14C-BF16-5C820FBE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F563-B3C9-AF42-BFE6-407BE420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F076-BF32-5E40-B755-6F0B7DB6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AE62-4236-1B44-BF75-D2D1F6B6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21D6-660C-714F-BF1B-9BCE4A179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3398-379F-114A-9F2F-C4BA97D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9A36-752D-5748-9688-6DF90B95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CC97-78E8-C543-8C1C-DEBA86B2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FF-0E20-114C-90F6-BEC968FF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FD7F-F23D-F14A-8649-573FE7B9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32E6-6132-E341-A6B3-54D74827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0B11D-D362-E84B-8D2A-F36905B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CC7E4-069C-044D-A6EA-D8108298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6100E-A095-8845-9157-7F03E33C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936B-FEED-1247-8A71-31E877E5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69A6-D5FA-1E42-8E92-DFBC37BC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A1AD-8532-9F48-B7FD-4FBBE941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8B5F3-5694-B943-A685-415BE405E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524F5-D934-004B-80C1-F1CD890D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D1E1F-FFE1-D043-837A-83D605E7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C7EAC-A5F9-D647-AAE5-4A3E036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F9D72-3BB7-A34E-A80D-D386EBE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8877-3B61-6744-BE48-DB892048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1A8E3-5701-3345-B938-1D01450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5B77F-96FC-774E-8FB4-83EB459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7C63-65E3-C046-9B0C-6404B0AA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67A90-9BFC-4141-B02A-53B6B1EE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23506-3F43-7448-AB81-FFA9BDC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4218-7903-EE4A-8326-931C600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FF8B-8E25-0A4D-A8EE-8D9C11CB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FAC2-433F-3142-81DE-51DE379B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0FFAA-6C44-074E-B5F4-DDE63C4D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8E23C-C0E5-0C40-A917-D07E7706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BDDF2-E7D3-2B47-AD62-626ECC1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4E02C-A1F2-AB4B-826C-494EDFC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8D6F-A5D7-D34B-8A8F-37B8FE97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A6671-CE37-B841-AD3E-7F5A57F9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01CED-A27C-9C47-A9C5-18C72476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CC96-DB0C-F040-BB63-6728927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48554-B988-0140-B76D-7DAAC26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C2CD-3220-0A4C-93B5-5C59D9F4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A19E0-9002-4245-AC0C-F9844C0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6ECDF-E9EE-544A-96AB-34BA0E07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A841-3B88-AC42-90DE-6D7B7EF2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96FEB-DDE4-054A-9D0F-9458DA88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4C06F-24BB-FF41-9DDC-FF78BA6C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flower&#10;&#10;Description automatically generated">
            <a:extLst>
              <a:ext uri="{FF2B5EF4-FFF2-40B4-BE49-F238E27FC236}">
                <a16:creationId xmlns:a16="http://schemas.microsoft.com/office/drawing/2014/main" id="{77E6A433-ECEB-844D-85AD-3D3A8078C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Picture 2" descr="21st Annual Symposium - Treenet">
            <a:extLst>
              <a:ext uri="{FF2B5EF4-FFF2-40B4-BE49-F238E27FC236}">
                <a16:creationId xmlns:a16="http://schemas.microsoft.com/office/drawing/2014/main" id="{19315A55-37B1-424F-8694-8641A9E4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767" y="320807"/>
            <a:ext cx="1533153" cy="5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F83496-9C30-A74C-BD58-8D08DB49280B}"/>
              </a:ext>
            </a:extLst>
          </p:cNvPr>
          <p:cNvGrpSpPr/>
          <p:nvPr/>
        </p:nvGrpSpPr>
        <p:grpSpPr>
          <a:xfrm>
            <a:off x="552795" y="5674169"/>
            <a:ext cx="11086410" cy="655157"/>
            <a:chOff x="2483262" y="5784351"/>
            <a:chExt cx="9173980" cy="542141"/>
          </a:xfrm>
        </p:grpSpPr>
        <p:pic>
          <p:nvPicPr>
            <p:cNvPr id="11" name="Picture 2" descr="HR Products Black Greenwell Tree Surround - 4 Pack | Bunnings Warehouse">
              <a:extLst>
                <a:ext uri="{FF2B5EF4-FFF2-40B4-BE49-F238E27FC236}">
                  <a16:creationId xmlns:a16="http://schemas.microsoft.com/office/drawing/2014/main" id="{53BA72C8-2CE6-4C4F-A198-DA97DC7191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3262" y="5784351"/>
              <a:ext cx="1533153" cy="54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Air-Pot® | How the Air-Pot system works through enchancing root systems">
              <a:extLst>
                <a:ext uri="{FF2B5EF4-FFF2-40B4-BE49-F238E27FC236}">
                  <a16:creationId xmlns:a16="http://schemas.microsoft.com/office/drawing/2014/main" id="{E314A9F1-0356-E547-8871-FAEA4BBB1B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30330" y="5919011"/>
              <a:ext cx="1122411" cy="307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Neutrog South Africa Pty Ltd. Profile">
              <a:extLst>
                <a:ext uri="{FF2B5EF4-FFF2-40B4-BE49-F238E27FC236}">
                  <a16:creationId xmlns:a16="http://schemas.microsoft.com/office/drawing/2014/main" id="{9DEAD6A9-9BF2-9B4A-9D28-4168E1AC7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651" y="5870669"/>
              <a:ext cx="1434591" cy="40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Pellenc UK | Battery Powered Garden Maintenance Equipment">
              <a:extLst>
                <a:ext uri="{FF2B5EF4-FFF2-40B4-BE49-F238E27FC236}">
                  <a16:creationId xmlns:a16="http://schemas.microsoft.com/office/drawing/2014/main" id="{2421955B-1B03-D441-917E-2C1B721C2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754" y="5857240"/>
              <a:ext cx="1240413" cy="43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Francital">
              <a:extLst>
                <a:ext uri="{FF2B5EF4-FFF2-40B4-BE49-F238E27FC236}">
                  <a16:creationId xmlns:a16="http://schemas.microsoft.com/office/drawing/2014/main" id="{46B6121A-215B-2941-A252-8137F3254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359" y="5867547"/>
              <a:ext cx="1543778" cy="41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66832" y="3078773"/>
            <a:ext cx="3286669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50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Fertilisers</a:t>
            </a:r>
            <a:endParaRPr lang="en-US" sz="6000" dirty="0">
              <a:solidFill>
                <a:srgbClr val="00502F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6A52DD4-0833-924D-8C52-E8834265F8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3002" y="2850542"/>
            <a:ext cx="3506976" cy="11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2284931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22658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70" y="240506"/>
            <a:ext cx="4899430" cy="36745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708372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AU" b="1" dirty="0">
                <a:solidFill>
                  <a:srgbClr val="00502F"/>
                </a:solidFill>
              </a:rPr>
              <a:t>When do I apply them?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AT PLANTING – </a:t>
            </a:r>
            <a:r>
              <a:rPr lang="en-US" b="1" i="1" dirty="0">
                <a:solidFill>
                  <a:srgbClr val="00502F"/>
                </a:solidFill>
              </a:rPr>
              <a:t>consider purpose, soil type, project specifications, species, planned watering regime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DURING GROWING PERIOD – </a:t>
            </a:r>
            <a:r>
              <a:rPr lang="en-US" b="1" i="1" dirty="0">
                <a:solidFill>
                  <a:srgbClr val="00502F"/>
                </a:solidFill>
              </a:rPr>
              <a:t>to encourage fruit development, leaf growth, root strength, plant health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DURING DORMANCY – </a:t>
            </a:r>
            <a:r>
              <a:rPr lang="en-US" b="1" i="1" dirty="0">
                <a:solidFill>
                  <a:srgbClr val="00502F"/>
                </a:solidFill>
              </a:rPr>
              <a:t>consider time to work into the soil so it’s available for growing period, strengthen plant for spring growth</a:t>
            </a:r>
            <a:r>
              <a:rPr lang="en-US" b="1" dirty="0">
                <a:solidFill>
                  <a:srgbClr val="00502F"/>
                </a:solidFill>
              </a:rPr>
              <a:t> 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ONCE OFF/ONGOING</a:t>
            </a:r>
          </a:p>
        </p:txBody>
      </p:sp>
    </p:spTree>
    <p:extLst>
      <p:ext uri="{BB962C8B-B14F-4D97-AF65-F5344CB8AC3E}">
        <p14:creationId xmlns:p14="http://schemas.microsoft.com/office/powerpoint/2010/main" val="363752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4685231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465665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3686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5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Fertilisers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2020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7083723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AU" b="1" dirty="0">
                <a:solidFill>
                  <a:srgbClr val="00502F"/>
                </a:solidFill>
              </a:rPr>
              <a:t>WEBSTORE SALES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Terra Start 10kg tub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Typhoon 10g Native fertilizer tablets</a:t>
            </a:r>
            <a:br>
              <a:rPr lang="en-US" b="1" dirty="0">
                <a:solidFill>
                  <a:srgbClr val="00502F"/>
                </a:solidFill>
              </a:rPr>
            </a:br>
            <a:r>
              <a:rPr lang="en-US" b="1" dirty="0">
                <a:solidFill>
                  <a:srgbClr val="00502F"/>
                </a:solidFill>
              </a:rPr>
              <a:t>(closely followed by 20g tablets)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Neutrog Bush Tucker 20kg bag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Seasol + </a:t>
            </a:r>
            <a:r>
              <a:rPr lang="en-US" b="1" dirty="0" err="1">
                <a:solidFill>
                  <a:srgbClr val="00502F"/>
                </a:solidFill>
              </a:rPr>
              <a:t>Powerfeed</a:t>
            </a:r>
            <a:r>
              <a:rPr lang="en-US" b="1" dirty="0">
                <a:solidFill>
                  <a:srgbClr val="00502F"/>
                </a:solidFill>
              </a:rPr>
              <a:t> 20L drum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Seasol Water Crystals 25kg bag</a:t>
            </a:r>
          </a:p>
        </p:txBody>
      </p:sp>
    </p:spTree>
    <p:extLst>
      <p:ext uri="{BB962C8B-B14F-4D97-AF65-F5344CB8AC3E}">
        <p14:creationId xmlns:p14="http://schemas.microsoft.com/office/powerpoint/2010/main" val="393164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4980506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498050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409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5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Fertilisers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FY to date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708372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AU" b="1" dirty="0">
                <a:solidFill>
                  <a:srgbClr val="00502F"/>
                </a:solidFill>
              </a:rPr>
              <a:t>TOTAL EXO SALES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Seamungus 20kg bag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Seamungus 20L concentrate drum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GOGO Juice 20L drum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 err="1">
                <a:solidFill>
                  <a:srgbClr val="00502F"/>
                </a:solidFill>
              </a:rPr>
              <a:t>Macracote</a:t>
            </a:r>
            <a:r>
              <a:rPr lang="en-US" b="1" dirty="0">
                <a:solidFill>
                  <a:srgbClr val="00502F"/>
                </a:solidFill>
              </a:rPr>
              <a:t> Grey 20kg bag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Blade Runner 20kg bag</a:t>
            </a:r>
          </a:p>
        </p:txBody>
      </p:sp>
    </p:spTree>
    <p:extLst>
      <p:ext uri="{BB962C8B-B14F-4D97-AF65-F5344CB8AC3E}">
        <p14:creationId xmlns:p14="http://schemas.microsoft.com/office/powerpoint/2010/main" val="87772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3618431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79" y="452063"/>
            <a:ext cx="358033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65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notes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90363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AU" b="1" dirty="0">
                <a:solidFill>
                  <a:srgbClr val="00502F"/>
                </a:solidFill>
              </a:rPr>
              <a:t>Other points to discuss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Sudden Impact for Roses – </a:t>
            </a:r>
            <a:r>
              <a:rPr lang="en-US" b="1" dirty="0" err="1">
                <a:solidFill>
                  <a:srgbClr val="00502F"/>
                </a:solidFill>
              </a:rPr>
              <a:t>Mitre</a:t>
            </a:r>
            <a:r>
              <a:rPr lang="en-US" b="1" dirty="0">
                <a:solidFill>
                  <a:srgbClr val="00502F"/>
                </a:solidFill>
              </a:rPr>
              <a:t> 10 example (Richard)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Bailey’s Terra Start – we have distribution rights for whole Eastern Seaboard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GOGO Juice – micro biology, not so much a fertilizer as a tonic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https://localfoodconnect.org.au/community-gardening/fruit-tree-fertilising-schedule/</a:t>
            </a:r>
          </a:p>
        </p:txBody>
      </p:sp>
    </p:spTree>
    <p:extLst>
      <p:ext uri="{BB962C8B-B14F-4D97-AF65-F5344CB8AC3E}">
        <p14:creationId xmlns:p14="http://schemas.microsoft.com/office/powerpoint/2010/main" val="275038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6" y="1030352"/>
            <a:ext cx="3467241" cy="51991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637355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265640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Fertilisers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73" y="1213619"/>
            <a:ext cx="3897373" cy="5217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96" y="194006"/>
            <a:ext cx="3577838" cy="52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504005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248495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1490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Nitrogen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AU" b="1" dirty="0">
                <a:solidFill>
                  <a:srgbClr val="00502F"/>
                </a:solidFill>
              </a:rPr>
              <a:t>What does it do?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Promotes leaf growth and gives plants their green </a:t>
            </a:r>
            <a:r>
              <a:rPr lang="en-US" b="1" i="1" dirty="0" err="1">
                <a:solidFill>
                  <a:srgbClr val="00502F"/>
                </a:solidFill>
              </a:rPr>
              <a:t>colour</a:t>
            </a:r>
            <a:r>
              <a:rPr lang="en-US" b="1" i="1" dirty="0">
                <a:solidFill>
                  <a:srgbClr val="00502F"/>
                </a:solidFill>
              </a:rPr>
              <a:t> (iron also plays a large role in leaf </a:t>
            </a:r>
            <a:r>
              <a:rPr lang="en-US" b="1" i="1" dirty="0" err="1">
                <a:solidFill>
                  <a:srgbClr val="00502F"/>
                </a:solidFill>
              </a:rPr>
              <a:t>colour</a:t>
            </a:r>
            <a:r>
              <a:rPr lang="en-US" b="1" i="1" dirty="0">
                <a:solidFill>
                  <a:srgbClr val="00502F"/>
                </a:solidFill>
              </a:rPr>
              <a:t>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Plays a critical part of photosynthesis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Too much on its own can be a bad thing, as it makes lots of new sappy growth that isn’t strong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Legume plants take nitrogen from the air</a:t>
            </a:r>
            <a:br>
              <a:rPr lang="en-US" b="1" i="1" dirty="0">
                <a:solidFill>
                  <a:srgbClr val="00502F"/>
                </a:solidFill>
              </a:rPr>
            </a:br>
            <a:r>
              <a:rPr lang="en-US" b="1" i="1" dirty="0">
                <a:solidFill>
                  <a:srgbClr val="00502F"/>
                </a:solidFill>
              </a:rPr>
              <a:t>and fix it in the soil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95" y="604463"/>
            <a:ext cx="4486275" cy="38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3170755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13378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131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Phosphorous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AU" b="1" dirty="0">
                <a:solidFill>
                  <a:srgbClr val="00502F"/>
                </a:solidFill>
              </a:rPr>
              <a:t>What does it do?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Promotes root growth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Essential for cell division and energy transfer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Australian soils often have low phosphorous levels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Native plants have adapted to low levels and can suffer from high-phosphorous </a:t>
            </a:r>
            <a:r>
              <a:rPr lang="en-US" b="1" i="1" dirty="0" err="1">
                <a:solidFill>
                  <a:srgbClr val="00502F"/>
                </a:solidFill>
              </a:rPr>
              <a:t>fertilisers</a:t>
            </a:r>
            <a:endParaRPr lang="en-US" b="1" i="1" dirty="0">
              <a:solidFill>
                <a:srgbClr val="00502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5"/>
          <a:stretch/>
        </p:blipFill>
        <p:spPr>
          <a:xfrm>
            <a:off x="6543218" y="452063"/>
            <a:ext cx="4456665" cy="42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6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5" b="10341"/>
          <a:stretch/>
        </p:blipFill>
        <p:spPr>
          <a:xfrm>
            <a:off x="5420486" y="0"/>
            <a:ext cx="4818889" cy="47339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2865955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79" y="452063"/>
            <a:ext cx="28373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171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Potassium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AU" b="1" dirty="0">
                <a:solidFill>
                  <a:srgbClr val="00502F"/>
                </a:solidFill>
              </a:rPr>
              <a:t>What does it do?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Encourages flowering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Sweetens fruit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Strengthens plants (Fruit trees benefit from higher potassium </a:t>
            </a:r>
            <a:r>
              <a:rPr lang="en-US" b="1" i="1" dirty="0" err="1">
                <a:solidFill>
                  <a:srgbClr val="00502F"/>
                </a:solidFill>
              </a:rPr>
              <a:t>fertilisers</a:t>
            </a:r>
            <a:r>
              <a:rPr lang="en-US" b="1" i="1" dirty="0">
                <a:solidFill>
                  <a:srgbClr val="00502F"/>
                </a:solidFill>
              </a:rPr>
              <a:t> in winter)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Helps prevent diseases by thickening cell walls</a:t>
            </a:r>
          </a:p>
        </p:txBody>
      </p:sp>
    </p:spTree>
    <p:extLst>
      <p:ext uri="{BB962C8B-B14F-4D97-AF65-F5344CB8AC3E}">
        <p14:creationId xmlns:p14="http://schemas.microsoft.com/office/powerpoint/2010/main" val="316919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79" y="604463"/>
            <a:ext cx="3096872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79" y="452063"/>
            <a:ext cx="304693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1985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Wetters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AU" b="1" dirty="0">
                <a:solidFill>
                  <a:srgbClr val="00502F"/>
                </a:solidFill>
              </a:rPr>
              <a:t>What do they do?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Reduces water surface tension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Allows water to penetrate further into the soil, encouraging deeper roots and healthier plants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Increases water efficiency by reducing run-off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Great for hydro-phobic soils!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" b="5958"/>
          <a:stretch/>
        </p:blipFill>
        <p:spPr>
          <a:xfrm>
            <a:off x="6211704" y="351807"/>
            <a:ext cx="4172578" cy="49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3494606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47555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64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Retention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AU" b="1" dirty="0">
                <a:solidFill>
                  <a:srgbClr val="00502F"/>
                </a:solidFill>
              </a:rPr>
              <a:t>What do they do?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Absorb and retain soil moisture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Allow plants to access water over time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Increases water efficiency by reducing watering requirements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Great for reducing transplant shock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3" b="9171"/>
          <a:stretch/>
        </p:blipFill>
        <p:spPr>
          <a:xfrm>
            <a:off x="6335159" y="135739"/>
            <a:ext cx="4226179" cy="48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19229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1913456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957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0943" y="1847641"/>
            <a:ext cx="6198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AU" b="1" dirty="0">
                <a:solidFill>
                  <a:srgbClr val="00502F"/>
                </a:solidFill>
              </a:rPr>
              <a:t>How are they supplied?</a:t>
            </a: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LIQUIDS – </a:t>
            </a:r>
            <a:r>
              <a:rPr lang="en-US" b="1" i="1" dirty="0">
                <a:solidFill>
                  <a:srgbClr val="00502F"/>
                </a:solidFill>
              </a:rPr>
              <a:t>quick uptake by the plant, able to be taken up by plant roots and foliage, useful for fast correction of nutrient deficiencies, able to be mixed and applied with water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SOLIDS – </a:t>
            </a:r>
            <a:r>
              <a:rPr lang="en-US" b="1" i="1" dirty="0">
                <a:solidFill>
                  <a:srgbClr val="00502F"/>
                </a:solidFill>
              </a:rPr>
              <a:t>slower, long term release of nutrients, taken up by plant roots, available as tablets, in granular form, as pellets, as mini-</a:t>
            </a:r>
            <a:r>
              <a:rPr lang="en-US" b="1" i="1" dirty="0" err="1">
                <a:solidFill>
                  <a:srgbClr val="00502F"/>
                </a:solidFill>
              </a:rPr>
              <a:t>prills</a:t>
            </a:r>
            <a:r>
              <a:rPr lang="en-US" b="1" i="1" dirty="0">
                <a:solidFill>
                  <a:srgbClr val="00502F"/>
                </a:solidFill>
              </a:rPr>
              <a:t>, simple to apply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7581620" y="391478"/>
            <a:ext cx="4210329" cy="4256930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45" y="280987"/>
            <a:ext cx="42195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0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32" y="371475"/>
            <a:ext cx="4400550" cy="44005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2980256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29516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1884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708372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AU" b="1" dirty="0">
                <a:solidFill>
                  <a:srgbClr val="00502F"/>
                </a:solidFill>
              </a:rPr>
              <a:t>How do I apply them?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SPREAD WITH WALK BEHIND OR HANDHELD SPREADER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APPLIED AS SOIL DRENCH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MIXED WITH SOIL AT PLANTING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SPRAYED ONTO FOLIAGE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INSERTED INTO GROUND AS A TABLET</a:t>
            </a:r>
          </a:p>
        </p:txBody>
      </p:sp>
    </p:spTree>
    <p:extLst>
      <p:ext uri="{BB962C8B-B14F-4D97-AF65-F5344CB8AC3E}">
        <p14:creationId xmlns:p14="http://schemas.microsoft.com/office/powerpoint/2010/main" val="5923833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2063</TotalTime>
  <Words>499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Gooden</dc:creator>
  <cp:lastModifiedBy>Michelle Leverington</cp:lastModifiedBy>
  <cp:revision>121</cp:revision>
  <cp:lastPrinted>2020-10-27T23:16:01Z</cp:lastPrinted>
  <dcterms:created xsi:type="dcterms:W3CDTF">2020-10-27T22:19:14Z</dcterms:created>
  <dcterms:modified xsi:type="dcterms:W3CDTF">2021-07-09T01:03:16Z</dcterms:modified>
</cp:coreProperties>
</file>