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sldIdLst>
    <p:sldId id="287" r:id="rId2"/>
    <p:sldId id="310" r:id="rId3"/>
    <p:sldId id="311" r:id="rId4"/>
    <p:sldId id="312" r:id="rId5"/>
    <p:sldId id="313" r:id="rId6"/>
    <p:sldId id="314" r:id="rId7"/>
    <p:sldId id="315" r:id="rId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2F"/>
    <a:srgbClr val="8DC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2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44CF6-FCCA-8A42-99E0-5576C8C1A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900A2E-DBCB-2545-B4DE-67EE3BC1E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14E47-AAA5-B740-AC97-C1630B822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ACA24-56CB-E74C-92A1-F18AF85F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9AD12C-46FB-CE43-AB3E-05874168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7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42C8D-1143-D643-8201-F019DDD68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995A-413F-1746-82C5-6A0CE95718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E649-1855-C04E-A0F7-340146AD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49633-5D26-D241-9690-C91F6EBCA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013FA-9B3A-224F-AC75-90F5A190D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86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0DF618-C404-684A-8D60-02AE4A979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C8B3B-E391-374C-863E-475CB2E64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32D99-8CBB-4441-B98C-296228AEF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31CF-0F64-1C41-ACBF-9ED700B6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5832F-DBDF-DF40-A7F9-C2FA0A78D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02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4D8EC-C393-1448-B1C8-220E4F891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829C9-250C-0F48-80E1-B6D1AA9E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BBC7A-4A93-A14C-BF16-5C820FBED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8F563-B3C9-AF42-BFE6-407BE4203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F076-BF32-5E40-B755-6F0B7DB6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5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DAE62-4236-1B44-BF75-D2D1F6B69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21D6-660C-714F-BF1B-9BCE4A179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13398-379F-114A-9F2F-C4BA97D4D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A9A36-752D-5748-9688-6DF90B954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CC97-78E8-C543-8C1C-DEBA86B2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6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467FF-0E20-114C-90F6-BEC968FF4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FD7F-F23D-F14A-8649-573FE7B91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CF32E6-6132-E341-A6B3-54D74827F8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B11D-D362-E84B-8D2A-F36905B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CC7E4-069C-044D-A6EA-D8108298F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6100E-A095-8845-9157-7F03E33C9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8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3936B-FEED-1247-8A71-31E877E58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F69A6-D5FA-1E42-8E92-DFBC37BC8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AA1AD-8532-9F48-B7FD-4FBBE941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8B5F3-5694-B943-A685-415BE405E4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524F5-D934-004B-80C1-F1CD890D3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2D1E1F-FFE1-D043-837A-83D605E75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C7EAC-A5F9-D647-AAE5-4A3E03624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6F9D72-3BB7-A34E-A80D-D386EBEC6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35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38877-3B61-6744-BE48-DB892048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1A8E3-5701-3345-B938-1D01450C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95B77F-96FC-774E-8FB4-83EB4591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4B7C63-65E3-C046-9B0C-6404B0AAC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85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67A90-9BFC-4141-B02A-53B6B1EEA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23506-3F43-7448-AB81-FFA9BDC33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2E4218-7903-EE4A-8326-931C600C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0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FF8B-8E25-0A4D-A8EE-8D9C11CBE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AFAC2-433F-3142-81DE-51DE379BF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B0FFAA-6C44-074E-B5F4-DDE63C4D0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8E23C-C0E5-0C40-A917-D07E77069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BDDF2-E7D3-2B47-AD62-626ECC11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4E02C-A1F2-AB4B-826C-494EDFC3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8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E8D6F-A5D7-D34B-8A8F-37B8FE97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4A6671-CE37-B841-AD3E-7F5A57F90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01CED-A27C-9C47-A9C5-18C72476C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7CC96-DB0C-F040-BB63-672892778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E48554-B988-0140-B76D-7DAAC26E6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FC2CD-3220-0A4C-93B5-5C59D9F4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27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5A19E0-9002-4245-AC0C-F9844C03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6ECDF-E9EE-544A-96AB-34BA0E074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DA841-3B88-AC42-90DE-6D7B7EF246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9CCA117-9BE9-5942-80DD-4F15A4E0F3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96FEB-DDE4-054A-9D0F-9458DA88B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4C06F-24BB-FF41-9DDC-FF78BA6C1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7A974F6-5107-8741-8B02-13BCF69DDD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lose up of a flower&#10;&#10;Description automatically generated">
            <a:extLst>
              <a:ext uri="{FF2B5EF4-FFF2-40B4-BE49-F238E27FC236}">
                <a16:creationId xmlns:a16="http://schemas.microsoft.com/office/drawing/2014/main" id="{77E6A433-ECEB-844D-85AD-3D3A8078C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9" name="Picture 2" descr="21st Annual Symposium - Treenet">
            <a:extLst>
              <a:ext uri="{FF2B5EF4-FFF2-40B4-BE49-F238E27FC236}">
                <a16:creationId xmlns:a16="http://schemas.microsoft.com/office/drawing/2014/main" id="{19315A55-37B1-424F-8694-8641A9E46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20767" y="320807"/>
            <a:ext cx="1533153" cy="57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F83496-9C30-A74C-BD58-8D08DB49280B}"/>
              </a:ext>
            </a:extLst>
          </p:cNvPr>
          <p:cNvGrpSpPr/>
          <p:nvPr/>
        </p:nvGrpSpPr>
        <p:grpSpPr>
          <a:xfrm>
            <a:off x="552795" y="5674169"/>
            <a:ext cx="11086410" cy="655157"/>
            <a:chOff x="2483262" y="5784351"/>
            <a:chExt cx="9173980" cy="542141"/>
          </a:xfrm>
        </p:grpSpPr>
        <p:pic>
          <p:nvPicPr>
            <p:cNvPr id="11" name="Picture 2" descr="HR Products Black Greenwell Tree Surround - 4 Pack | Bunnings Warehouse">
              <a:extLst>
                <a:ext uri="{FF2B5EF4-FFF2-40B4-BE49-F238E27FC236}">
                  <a16:creationId xmlns:a16="http://schemas.microsoft.com/office/drawing/2014/main" id="{53BA72C8-2CE6-4C4F-A198-DA97DC71914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483262" y="5784351"/>
              <a:ext cx="1533153" cy="5421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Air-Pot® | How the Air-Pot system works through enchancing root systems">
              <a:extLst>
                <a:ext uri="{FF2B5EF4-FFF2-40B4-BE49-F238E27FC236}">
                  <a16:creationId xmlns:a16="http://schemas.microsoft.com/office/drawing/2014/main" id="{E314A9F1-0356-E547-8871-FAEA4BBB1B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530330" y="5919011"/>
              <a:ext cx="1122411" cy="307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0" name="Picture 4" descr="Neutrog South Africa Pty Ltd. Profile">
              <a:extLst>
                <a:ext uri="{FF2B5EF4-FFF2-40B4-BE49-F238E27FC236}">
                  <a16:creationId xmlns:a16="http://schemas.microsoft.com/office/drawing/2014/main" id="{9DEAD6A9-9BF2-9B4A-9D28-4168E1AC74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651" y="5870669"/>
              <a:ext cx="1434591" cy="404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Pellenc UK | Battery Powered Garden Maintenance Equipment">
              <a:extLst>
                <a:ext uri="{FF2B5EF4-FFF2-40B4-BE49-F238E27FC236}">
                  <a16:creationId xmlns:a16="http://schemas.microsoft.com/office/drawing/2014/main" id="{2421955B-1B03-D441-917E-2C1B721C2D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27754" y="5857240"/>
              <a:ext cx="1240413" cy="431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Francital">
              <a:extLst>
                <a:ext uri="{FF2B5EF4-FFF2-40B4-BE49-F238E27FC236}">
                  <a16:creationId xmlns:a16="http://schemas.microsoft.com/office/drawing/2014/main" id="{46B6121A-215B-2941-A252-8137F32549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8359" y="5867547"/>
              <a:ext cx="1543778" cy="410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126942" y="3830210"/>
            <a:ext cx="4112023" cy="101566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00502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Fruit Picking</a:t>
            </a:r>
            <a:endParaRPr lang="en-US" sz="6000" dirty="0">
              <a:solidFill>
                <a:srgbClr val="0050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978378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0" y="452063"/>
            <a:ext cx="4978378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995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Hoop Mouth Picking Bags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3A3A0E-B295-40E0-ACFD-2C0E1D1A76B1}"/>
              </a:ext>
            </a:extLst>
          </p:cNvPr>
          <p:cNvSpPr txBox="1"/>
          <p:nvPr/>
        </p:nvSpPr>
        <p:spPr>
          <a:xfrm>
            <a:off x="798990" y="2183907"/>
            <a:ext cx="5992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Top of bag held open by steel hoop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one size 33L one bushel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Ideal for most fruits to reduce bruising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Bruising is an issue for export not so much for juice fruits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suitable for climbing on ladders due to safety risks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3C4814C-6976-4427-809F-C0F513FEE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68" y="0"/>
            <a:ext cx="5705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625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73058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4730589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991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Mouth picking bags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344058" y="1849388"/>
            <a:ext cx="531726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Multiple sizes 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Too many uses to list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Release fruit from the bottom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More safe to use on ladders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endParaRPr lang="en-US" b="1" i="1" dirty="0">
              <a:solidFill>
                <a:srgbClr val="00502F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D207003-2123-4003-AF0A-3C6FEC9D9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67" y="0"/>
            <a:ext cx="6734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3CCF616-4F7C-494B-B8E7-13C4AE2B1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77166"/>
              </p:ext>
            </p:extLst>
          </p:nvPr>
        </p:nvGraphicFramePr>
        <p:xfrm>
          <a:off x="5661324" y="3086893"/>
          <a:ext cx="5692476" cy="2103120"/>
        </p:xfrm>
        <a:graphic>
          <a:graphicData uri="http://schemas.openxmlformats.org/drawingml/2006/table">
            <a:tbl>
              <a:tblPr/>
              <a:tblGrid>
                <a:gridCol w="1423119">
                  <a:extLst>
                    <a:ext uri="{9D8B030D-6E8A-4147-A177-3AD203B41FA5}">
                      <a16:colId xmlns:a16="http://schemas.microsoft.com/office/drawing/2014/main" val="2651612688"/>
                    </a:ext>
                  </a:extLst>
                </a:gridCol>
                <a:gridCol w="1423119">
                  <a:extLst>
                    <a:ext uri="{9D8B030D-6E8A-4147-A177-3AD203B41FA5}">
                      <a16:colId xmlns:a16="http://schemas.microsoft.com/office/drawing/2014/main" val="369317691"/>
                    </a:ext>
                  </a:extLst>
                </a:gridCol>
                <a:gridCol w="1423119">
                  <a:extLst>
                    <a:ext uri="{9D8B030D-6E8A-4147-A177-3AD203B41FA5}">
                      <a16:colId xmlns:a16="http://schemas.microsoft.com/office/drawing/2014/main" val="1421344870"/>
                    </a:ext>
                  </a:extLst>
                </a:gridCol>
                <a:gridCol w="1423119">
                  <a:extLst>
                    <a:ext uri="{9D8B030D-6E8A-4147-A177-3AD203B41FA5}">
                      <a16:colId xmlns:a16="http://schemas.microsoft.com/office/drawing/2014/main" val="2662169535"/>
                    </a:ext>
                  </a:extLst>
                </a:gridCol>
              </a:tblGrid>
              <a:tr h="343947">
                <a:tc>
                  <a:txBody>
                    <a:bodyPr/>
                    <a:lstStyle/>
                    <a:p>
                      <a:pPr algn="l"/>
                      <a:r>
                        <a:rPr lang="en-AU" b="1">
                          <a:solidFill>
                            <a:srgbClr val="222222"/>
                          </a:solidFill>
                          <a:effectLst/>
                        </a:rPr>
                        <a:t>Code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b="1">
                          <a:solidFill>
                            <a:srgbClr val="222222"/>
                          </a:solidFill>
                          <a:effectLst/>
                        </a:rPr>
                        <a:t>Case Capacity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b="1">
                          <a:solidFill>
                            <a:srgbClr val="222222"/>
                          </a:solidFill>
                          <a:effectLst/>
                        </a:rPr>
                        <a:t>Litres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b="1">
                          <a:solidFill>
                            <a:srgbClr val="222222"/>
                          </a:solidFill>
                          <a:effectLst/>
                        </a:rPr>
                        <a:t>Strap Colour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915114"/>
                  </a:ext>
                </a:extLst>
              </a:tr>
              <a:tr h="343947"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BHOFB34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3/4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26L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White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96371"/>
                  </a:ext>
                </a:extLst>
              </a:tr>
              <a:tr h="343947"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BHOFB10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1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36L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Orange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562958"/>
                  </a:ext>
                </a:extLst>
              </a:tr>
              <a:tr h="343947"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BHOFB15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1.5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50L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Black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515996"/>
                  </a:ext>
                </a:extLst>
              </a:tr>
              <a:tr h="343947"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BHOFB20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2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>
                          <a:solidFill>
                            <a:srgbClr val="222222"/>
                          </a:solidFill>
                          <a:effectLst/>
                        </a:rPr>
                        <a:t>70L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>
                          <a:solidFill>
                            <a:srgbClr val="222222"/>
                          </a:solidFill>
                          <a:effectLst/>
                        </a:rPr>
                        <a:t>Red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387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941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73058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4730589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026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Citrus picking snips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Is an anvil cutter rather than bypass for tougher stalks such as avocadoes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Primarily used after a cut and hold pruner to remove the fruit from the tree then snip stalk after the fact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A1DC9C-21AD-4DA5-97D0-695E4BD6D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78" y="0"/>
            <a:ext cx="48958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20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73058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4730589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3729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blade fruit snips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Mainly used for table grapes as the longer reach enables to picker to get into tricky areas of vine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300l High carbon used where dry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SE45 used in wetter areas as the are made of Stainless steel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B178CF8-541C-496B-B52E-420AD29A2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935" y="95250"/>
            <a:ext cx="495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97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73058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4730589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47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 blade fruit snips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3000"/>
              </a:spcBef>
              <a:buClr>
                <a:srgbClr val="00502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Also for mainly wine grapes</a:t>
            </a:r>
          </a:p>
          <a:p>
            <a:pPr marL="285750" indent="-285750">
              <a:spcBef>
                <a:spcPts val="3000"/>
              </a:spcBef>
              <a:buClr>
                <a:srgbClr val="00502F"/>
              </a:buClr>
              <a:buSzPct val="125000"/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502F"/>
                </a:solidFill>
              </a:rPr>
              <a:t>Uses for other soft fruits to reduce collateral damager from overreaching blades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endParaRPr lang="en-US" b="1" i="1" dirty="0">
              <a:solidFill>
                <a:srgbClr val="00502F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667811-D761-4E11-9576-C5C2FE67D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5250"/>
            <a:ext cx="4953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69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Description automatically generated">
            <a:extLst>
              <a:ext uri="{FF2B5EF4-FFF2-40B4-BE49-F238E27FC236}">
                <a16:creationId xmlns:a16="http://schemas.microsoft.com/office/drawing/2014/main" id="{6221044C-867F-2044-913B-FDF6EA97B6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437" y="3429000"/>
            <a:ext cx="11297563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587C6E8-C4DC-CB4D-9BC4-1416721D625E}"/>
              </a:ext>
            </a:extLst>
          </p:cNvPr>
          <p:cNvSpPr/>
          <p:nvPr/>
        </p:nvSpPr>
        <p:spPr>
          <a:xfrm>
            <a:off x="-94180" y="604463"/>
            <a:ext cx="4730589" cy="992707"/>
          </a:xfrm>
          <a:prstGeom prst="rect">
            <a:avLst/>
          </a:prstGeom>
          <a:solidFill>
            <a:srgbClr val="8DC6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D903C1-200D-1240-B40D-DC30094BE045}"/>
              </a:ext>
            </a:extLst>
          </p:cNvPr>
          <p:cNvSpPr/>
          <p:nvPr/>
        </p:nvSpPr>
        <p:spPr>
          <a:xfrm>
            <a:off x="-246581" y="452063"/>
            <a:ext cx="4730589" cy="992707"/>
          </a:xfrm>
          <a:prstGeom prst="rect">
            <a:avLst/>
          </a:prstGeom>
          <a:solidFill>
            <a:srgbClr val="0050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A6AD94-CFFE-8748-9977-051D9338216E}"/>
              </a:ext>
            </a:extLst>
          </p:cNvPr>
          <p:cNvSpPr txBox="1"/>
          <p:nvPr/>
        </p:nvSpPr>
        <p:spPr>
          <a:xfrm>
            <a:off x="492211" y="690399"/>
            <a:ext cx="372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Curved blade fruit snips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07496B7-4E67-FF4F-A826-B0C68D065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211" y="5886403"/>
            <a:ext cx="2510481" cy="85635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445AE5-BD56-F24A-98F9-0EA92A6D1F5E}"/>
              </a:ext>
            </a:extLst>
          </p:cNvPr>
          <p:cNvSpPr txBox="1"/>
          <p:nvPr/>
        </p:nvSpPr>
        <p:spPr>
          <a:xfrm>
            <a:off x="431502" y="1849388"/>
            <a:ext cx="531726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0"/>
              </a:spcBef>
              <a:buClr>
                <a:srgbClr val="00502F"/>
              </a:buClr>
              <a:buSzPct val="125000"/>
            </a:pPr>
            <a:endParaRPr lang="en-US" b="1" dirty="0">
              <a:solidFill>
                <a:srgbClr val="00502F"/>
              </a:solidFill>
            </a:endParaRP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Mainly for mandarins because of the shape of the blade can get close to the fruit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r>
              <a:rPr lang="en-US" b="1" i="1" dirty="0">
                <a:solidFill>
                  <a:srgbClr val="00502F"/>
                </a:solidFill>
              </a:rPr>
              <a:t>2 different levels of curve </a:t>
            </a:r>
            <a:r>
              <a:rPr lang="en-US" b="1" i="1">
                <a:solidFill>
                  <a:srgbClr val="00502F"/>
                </a:solidFill>
              </a:rPr>
              <a:t>hardly noticeable</a:t>
            </a:r>
          </a:p>
          <a:p>
            <a:pPr marL="342900" indent="-342900">
              <a:spcBef>
                <a:spcPts val="3000"/>
              </a:spcBef>
              <a:buClr>
                <a:srgbClr val="00502F"/>
              </a:buClr>
              <a:buSzPct val="125000"/>
              <a:buFont typeface="Wingdings" pitchFamily="2" charset="2"/>
              <a:buChar char="§"/>
            </a:pPr>
            <a:endParaRPr lang="en-US" b="1" i="1" dirty="0">
              <a:solidFill>
                <a:srgbClr val="00502F"/>
              </a:solidFill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C53344F-026F-42E5-B859-00E192975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989" y="30675"/>
            <a:ext cx="5414917" cy="326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860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2121</TotalTime>
  <Words>219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Gooden</dc:creator>
  <cp:lastModifiedBy>Craig Fry</cp:lastModifiedBy>
  <cp:revision>126</cp:revision>
  <cp:lastPrinted>2020-10-27T23:16:01Z</cp:lastPrinted>
  <dcterms:created xsi:type="dcterms:W3CDTF">2020-10-27T22:19:14Z</dcterms:created>
  <dcterms:modified xsi:type="dcterms:W3CDTF">2021-06-15T01:37:07Z</dcterms:modified>
</cp:coreProperties>
</file>