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7" r:id="rId2"/>
    <p:sldId id="386" r:id="rId3"/>
    <p:sldId id="393" r:id="rId4"/>
    <p:sldId id="388" r:id="rId5"/>
    <p:sldId id="384" r:id="rId6"/>
    <p:sldId id="381" r:id="rId7"/>
    <p:sldId id="368" r:id="rId8"/>
    <p:sldId id="380" r:id="rId9"/>
    <p:sldId id="382" r:id="rId10"/>
    <p:sldId id="394" r:id="rId11"/>
    <p:sldId id="370" r:id="rId12"/>
    <p:sldId id="372" r:id="rId13"/>
    <p:sldId id="373" r:id="rId14"/>
    <p:sldId id="371" r:id="rId15"/>
    <p:sldId id="256" r:id="rId16"/>
    <p:sldId id="387" r:id="rId17"/>
    <p:sldId id="392" r:id="rId18"/>
    <p:sldId id="391" r:id="rId19"/>
    <p:sldId id="375" r:id="rId20"/>
    <p:sldId id="376" r:id="rId21"/>
    <p:sldId id="374" r:id="rId22"/>
    <p:sldId id="398" r:id="rId23"/>
    <p:sldId id="390" r:id="rId24"/>
    <p:sldId id="389" r:id="rId25"/>
    <p:sldId id="378" r:id="rId26"/>
    <p:sldId id="396" r:id="rId27"/>
    <p:sldId id="3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4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E8456-C830-40D7-826B-AE86CB1B6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461293-E9BB-47C9-BF86-A04EA31E0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17886-B953-44DB-84BB-6D469A9A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25F9F-7A7E-4581-83D6-3461A4B8B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F95B7-4713-4151-A7E2-C9ABCC52C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6979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434EE-DB5B-49B3-84DC-1994CC007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3218B3-269C-4552-9559-AE4BB49CD2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7172A-F343-4CDD-B9C9-78521463C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3D1AC-9B11-47FA-AF86-D2B33F90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A05A0-8E85-4458-AAB7-4C886EAE2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9072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48D8D7-0DEA-49B5-825D-E6D18F43D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1BF6-48C1-442A-88DC-714B5F636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DA9F2-FA1A-46F0-BC23-AB3FEBA33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3BD98-2FA8-4217-8454-8C4719045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0177D-1074-453D-9FD6-DCEE361C9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3765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BC65-F7A4-4599-A5F4-6084DA82F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28B2-537D-439C-A814-B469348FB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6F1CD-A05D-488D-AAAF-3560E4CE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44D4D-5D3F-4DCE-824B-8217379D5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F7C35-B71A-4869-A827-43FCC2DE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172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DD567-6DB1-4844-B48A-ED7BCD40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64F4C-F316-45EA-BF68-35696D1EA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6C619-593F-4D34-BA5F-EDA2C107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1A084-6335-4328-94D0-DEE3F0A6B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7955B4-59BC-44A5-924B-834B07EF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046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0E7D-EF94-4081-9C0A-7B7FF03F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8BDD2-5C25-4D47-83DE-387479DF9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7E65D0-963B-4766-AACE-813E63455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2024F-A16D-447C-9CDB-C3A9500D7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2FC05-4F50-41E4-8CC8-83170540A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79F09E-4E62-423B-A484-914EF46B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2926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84075-1348-4E37-A7C8-9426A537B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D1A3E-7707-4238-9D07-0AC35EF57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476A0-7E54-45E2-AA9B-0489D11ECF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EE0BE-395F-40D5-9955-C47D6867C9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47390-6D3E-4809-91F3-992CF8BEC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AFB3D-29AA-4BB0-ACAA-065295FBB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056FD-5CAD-4E19-B5C3-225CF2139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19D35B-0961-4DBA-9E52-093830C45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1149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E6A8C-AEC7-43E1-8E26-8B16A346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261923-53B3-4B4F-8A86-730E4389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257DB8-2F6C-4E65-B148-A2FF81938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6B50B-7D00-4DEA-9206-F32BC72A5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9063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B3CA01-2BBA-4F30-8385-FCAB6D81F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6307C2-A33C-4719-AF67-463954EA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87BCC-FFF9-48B0-99F5-16775EB48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190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FAD7-B053-4122-A173-3B79EABD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C6E9F-2C6B-499D-9E63-411D9F1A6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5C9DAC-07F2-43E0-A52A-AE7C9ABCC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B0FC0-7334-472D-92AD-AC733CB1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3CED1-B610-42C5-8A97-795B8CDB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FFEF4-CBA5-42AA-8D9D-707DEAC37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6725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70825-A0E3-45D3-A4F4-AF8EB3F4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77EE2C-4D0F-4BB7-B2F9-45E6F98C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7D4C2-59D3-4BDC-80AC-EA46AD64C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46F6C0-F25F-4EA4-B05C-22DDE9B98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FB6D63-B686-43B6-9494-A7E4CFB61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7F8B51-53E2-4750-9B70-1EB50D4A3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47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4E1F69-5DE0-4913-9BBC-A4335ACEB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EB18A-6AC7-4B89-B3B2-39F3351C5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40F8F-8F25-4A05-B310-E73E9FCAA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BAE5E-E58D-4B82-B3A0-DC464DA75E51}" type="datetimeFigureOut">
              <a:rPr lang="en-AU" smtClean="0"/>
              <a:t>23/02/2021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00526-A08D-4773-8F9A-D23ABA1CB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939F0-A6EA-440B-901B-34F29B8A8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CBC90-300F-4377-AFD6-17111E9FA83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6193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ound, outdoor, sky, nature&#10;&#10;Description automatically generated">
            <a:extLst>
              <a:ext uri="{FF2B5EF4-FFF2-40B4-BE49-F238E27FC236}">
                <a16:creationId xmlns:a16="http://schemas.microsoft.com/office/drawing/2014/main" id="{F2BF917A-D482-44E4-BF53-E76CE17CD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228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2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Camels in Australia: How many camels are there in Australia? | World | News  | Express.co.uk">
            <a:extLst>
              <a:ext uri="{FF2B5EF4-FFF2-40B4-BE49-F238E27FC236}">
                <a16:creationId xmlns:a16="http://schemas.microsoft.com/office/drawing/2014/main" id="{8FC0641B-F123-42DA-9DFA-3DEEC81FDC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799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trees in a grassy area&#10;&#10;Description automatically generated with low confidence">
            <a:extLst>
              <a:ext uri="{FF2B5EF4-FFF2-40B4-BE49-F238E27FC236}">
                <a16:creationId xmlns:a16="http://schemas.microsoft.com/office/drawing/2014/main" id="{3EDA5C1F-3EDD-4C28-802D-AD137FE1B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/>
          <a:stretch/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FCBA93-9675-4984-9BEF-8AE73E183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3600" kern="12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grass, outdoor, field, plant&#10;&#10;Description automatically generated">
            <a:extLst>
              <a:ext uri="{FF2B5EF4-FFF2-40B4-BE49-F238E27FC236}">
                <a16:creationId xmlns:a16="http://schemas.microsoft.com/office/drawing/2014/main" id="{1A88A732-9FCA-4404-8AD4-327AC69B71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0" b="9897"/>
          <a:stretch/>
        </p:blipFill>
        <p:spPr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28991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26E97C0D-5E1A-459A-9BD9-42314B637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6" b="375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0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ss, outdoor, tree, ground&#10;&#10;Description automatically generated">
            <a:extLst>
              <a:ext uri="{FF2B5EF4-FFF2-40B4-BE49-F238E27FC236}">
                <a16:creationId xmlns:a16="http://schemas.microsoft.com/office/drawing/2014/main" id="{71599718-072B-47A6-82F5-0403A911E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kite, grass&#10;&#10;Description automatically generated">
            <a:extLst>
              <a:ext uri="{FF2B5EF4-FFF2-40B4-BE49-F238E27FC236}">
                <a16:creationId xmlns:a16="http://schemas.microsoft.com/office/drawing/2014/main" id="{10317C1E-C741-47A2-81B3-95445C739B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3" r="-1" b="11257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B80573-6031-4841-8408-1C7C8724F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endParaRPr lang="en-AU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FAEB1-2F73-4E03-A22A-C13E79DAFD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478587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A2EC94-1E1B-4140-A50C-48E7500FBE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5300" y="1562669"/>
            <a:ext cx="3389515" cy="2380681"/>
          </a:xfrm>
        </p:spPr>
        <p:txBody>
          <a:bodyPr anchor="b">
            <a:normAutofit/>
          </a:bodyPr>
          <a:lstStyle/>
          <a:p>
            <a:endParaRPr lang="en-AU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36B12-3247-4A92-81E4-6E8035CCC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2951" y="4216344"/>
            <a:ext cx="2895600" cy="1289676"/>
          </a:xfrm>
        </p:spPr>
        <p:txBody>
          <a:bodyPr anchor="t">
            <a:normAutofit/>
          </a:bodyPr>
          <a:lstStyle/>
          <a:p>
            <a:endParaRPr lang="en-AU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 descr="A picture containing outdoor, ground, plant&#10;&#10;Description automatically generated">
            <a:extLst>
              <a:ext uri="{FF2B5EF4-FFF2-40B4-BE49-F238E27FC236}">
                <a16:creationId xmlns:a16="http://schemas.microsoft.com/office/drawing/2014/main" id="{83263585-C884-43E4-B9F2-2D51C2FEA9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" r="15304"/>
          <a:stretch/>
        </p:blipFill>
        <p:spPr>
          <a:xfrm>
            <a:off x="20" y="1"/>
            <a:ext cx="8004728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0648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6" descr="A picture containing sky, outdoor, sandy&#10;&#10;Description automatically generated">
            <a:extLst>
              <a:ext uri="{FF2B5EF4-FFF2-40B4-BE49-F238E27FC236}">
                <a16:creationId xmlns:a16="http://schemas.microsoft.com/office/drawing/2014/main" id="{7122D429-D3D7-4C34-B85B-08AA8132C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10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CA6609-B9E9-42A2-AC23-39AFDA2BE1AE}"/>
              </a:ext>
            </a:extLst>
          </p:cNvPr>
          <p:cNvSpPr txBox="1">
            <a:spLocks/>
          </p:cNvSpPr>
          <p:nvPr/>
        </p:nvSpPr>
        <p:spPr>
          <a:xfrm>
            <a:off x="676835" y="295835"/>
            <a:ext cx="10833847" cy="6320117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100" dirty="0"/>
              <a:t>•	What are best practices for revegetation in these areas? </a:t>
            </a:r>
          </a:p>
          <a:p>
            <a:pPr lvl="1"/>
            <a:r>
              <a:rPr lang="en-AU" sz="4700" dirty="0"/>
              <a:t>­	Exploit natural regeneration.</a:t>
            </a:r>
          </a:p>
          <a:p>
            <a:pPr lvl="2"/>
            <a:r>
              <a:rPr lang="en-AU" sz="4300" dirty="0"/>
              <a:t>­	Time.</a:t>
            </a:r>
          </a:p>
          <a:p>
            <a:pPr lvl="2"/>
            <a:r>
              <a:rPr lang="en-AU" sz="4300" dirty="0"/>
              <a:t>­	Fencing (don’t rely on </a:t>
            </a:r>
            <a:r>
              <a:rPr lang="en-AU" sz="4300" dirty="0" err="1"/>
              <a:t>treeguards</a:t>
            </a:r>
            <a:r>
              <a:rPr lang="en-AU" sz="4300" dirty="0"/>
              <a:t>).</a:t>
            </a:r>
          </a:p>
          <a:p>
            <a:pPr lvl="1"/>
            <a:r>
              <a:rPr lang="en-AU" sz="4700" dirty="0"/>
              <a:t>	­Incorporate direct seeding (with appropriate species – groundcovers: low saltbushes and native grasses).</a:t>
            </a:r>
          </a:p>
          <a:p>
            <a:pPr lvl="1"/>
            <a:r>
              <a:rPr lang="en-AU" sz="4700" dirty="0"/>
              <a:t>	Appropriate species selection, timing, planting methods and site preparation.</a:t>
            </a:r>
          </a:p>
          <a:p>
            <a:pPr lvl="1"/>
            <a:r>
              <a:rPr lang="en-AU" sz="4700" dirty="0"/>
              <a:t>	Perforated* (compostable*) </a:t>
            </a:r>
            <a:r>
              <a:rPr lang="en-AU" sz="4700" dirty="0" err="1"/>
              <a:t>treeguards</a:t>
            </a:r>
            <a:r>
              <a:rPr lang="en-AU" sz="4700" dirty="0"/>
              <a:t>.</a:t>
            </a:r>
          </a:p>
          <a:p>
            <a:pPr lvl="1"/>
            <a:r>
              <a:rPr lang="en-AU" sz="4700" dirty="0"/>
              <a:t>­	Mulch* (care with colour, proximity and content).</a:t>
            </a:r>
          </a:p>
          <a:p>
            <a:pPr lvl="1"/>
            <a:r>
              <a:rPr lang="en-AU" sz="4700" dirty="0"/>
              <a:t>­	Soil wetters, if appropriate.</a:t>
            </a:r>
          </a:p>
          <a:p>
            <a:pPr lvl="1"/>
            <a:r>
              <a:rPr lang="en-AU" sz="4700" dirty="0"/>
              <a:t>­	Rainfall harvesting with supplementary watering.</a:t>
            </a:r>
          </a:p>
          <a:p>
            <a:pPr lvl="1"/>
            <a:r>
              <a:rPr lang="en-AU" sz="4700" dirty="0"/>
              <a:t>­	Beware of fertilisers and water crystals.</a:t>
            </a:r>
          </a:p>
        </p:txBody>
      </p:sp>
    </p:spTree>
    <p:extLst>
      <p:ext uri="{BB962C8B-B14F-4D97-AF65-F5344CB8AC3E}">
        <p14:creationId xmlns:p14="http://schemas.microsoft.com/office/powerpoint/2010/main" val="560570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3407C4-13DD-4FFC-8732-D5B2B0386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370" y="4249107"/>
            <a:ext cx="10191405" cy="1109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3A0B8C7B-992A-4C93-A7E1-3136A19564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 r="-2" b="6562"/>
          <a:stretch/>
        </p:blipFill>
        <p:spPr>
          <a:xfrm>
            <a:off x="2259339" y="0"/>
            <a:ext cx="10034544" cy="7165298"/>
          </a:xfrm>
          <a:prstGeom prst="rect">
            <a:avLst/>
          </a:prstGeom>
        </p:spPr>
      </p:pic>
      <p:pic>
        <p:nvPicPr>
          <p:cNvPr id="5" name="Content Placeholder 4" descr="A picture containing sky, outdoor, ground, field&#10;&#10;Description automatically generated">
            <a:extLst>
              <a:ext uri="{FF2B5EF4-FFF2-40B4-BE49-F238E27FC236}">
                <a16:creationId xmlns:a16="http://schemas.microsoft.com/office/drawing/2014/main" id="{CCCDE1FC-C613-4B9A-A4C2-49FD8C0634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6" r="25289" b="-2"/>
          <a:stretch/>
        </p:blipFill>
        <p:spPr>
          <a:xfrm>
            <a:off x="-1240315" y="-26336"/>
            <a:ext cx="7642178" cy="688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06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ss, sky, outdoor, day&#10;&#10;Description automatically generated">
            <a:extLst>
              <a:ext uri="{FF2B5EF4-FFF2-40B4-BE49-F238E27FC236}">
                <a16:creationId xmlns:a16="http://schemas.microsoft.com/office/drawing/2014/main" id="{34476F57-F45C-4ABF-B39A-DE1C8A18A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5" b="75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36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2E097CC8-D61F-4819-900E-6E714A966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2" b="185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9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6" descr="A picture containing sky, outdoor, sandy&#10;&#10;Description automatically generated">
            <a:extLst>
              <a:ext uri="{FF2B5EF4-FFF2-40B4-BE49-F238E27FC236}">
                <a16:creationId xmlns:a16="http://schemas.microsoft.com/office/drawing/2014/main" id="{7122D429-D3D7-4C34-B85B-08AA8132C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10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85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grass, outdoor, field, wire&#10;&#10;Description automatically generated">
            <a:extLst>
              <a:ext uri="{FF2B5EF4-FFF2-40B4-BE49-F238E27FC236}">
                <a16:creationId xmlns:a16="http://schemas.microsoft.com/office/drawing/2014/main" id="{80FD2582-BBFC-433A-A229-84FB3AB19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53" y="457200"/>
            <a:ext cx="395249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305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6E82-C13A-4E10-BCDD-643693BC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picture containing ground, outdoor, rock, dirt&#10;&#10;Description automatically generated">
            <a:extLst>
              <a:ext uri="{FF2B5EF4-FFF2-40B4-BE49-F238E27FC236}">
                <a16:creationId xmlns:a16="http://schemas.microsoft.com/office/drawing/2014/main" id="{4631A079-3B1F-456E-8887-B10E194DF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22" y="0"/>
            <a:ext cx="9066741" cy="6800056"/>
          </a:xfrm>
        </p:spPr>
      </p:pic>
    </p:spTree>
    <p:extLst>
      <p:ext uri="{BB962C8B-B14F-4D97-AF65-F5344CB8AC3E}">
        <p14:creationId xmlns:p14="http://schemas.microsoft.com/office/powerpoint/2010/main" val="3530360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56E82-C13A-4E10-BCDD-643693BCA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picture containing ground, outdoor, rock, dirt&#10;&#10;Description automatically generated">
            <a:extLst>
              <a:ext uri="{FF2B5EF4-FFF2-40B4-BE49-F238E27FC236}">
                <a16:creationId xmlns:a16="http://schemas.microsoft.com/office/drawing/2014/main" id="{4631A079-3B1F-456E-8887-B10E194DF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422" y="0"/>
            <a:ext cx="9066741" cy="680005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3B03D-C5BC-4130-A8FE-0BAEE682BFCE}"/>
              </a:ext>
            </a:extLst>
          </p:cNvPr>
          <p:cNvSpPr txBox="1"/>
          <p:nvPr/>
        </p:nvSpPr>
        <p:spPr>
          <a:xfrm>
            <a:off x="644577" y="2323475"/>
            <a:ext cx="3222885" cy="31085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2800" u="sng" dirty="0"/>
              <a:t>Watering</a:t>
            </a:r>
            <a:r>
              <a:rPr lang="en-AU" sz="2800" dirty="0"/>
              <a:t> – how much or often?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800" dirty="0"/>
              <a:t>Less frequent, deeper and slower soaking is better, but also more impractical.</a:t>
            </a:r>
          </a:p>
        </p:txBody>
      </p:sp>
    </p:spTree>
    <p:extLst>
      <p:ext uri="{BB962C8B-B14F-4D97-AF65-F5344CB8AC3E}">
        <p14:creationId xmlns:p14="http://schemas.microsoft.com/office/powerpoint/2010/main" val="3564355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6" descr="A picture containing sky, outdoor, sandy&#10;&#10;Description automatically generated">
            <a:extLst>
              <a:ext uri="{FF2B5EF4-FFF2-40B4-BE49-F238E27FC236}">
                <a16:creationId xmlns:a16="http://schemas.microsoft.com/office/drawing/2014/main" id="{7122D429-D3D7-4C34-B85B-08AA8132C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10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2" descr="Rainwater harvesting for restoring degraded dry agro-pastoral ecosystems: a  conceptual review of opportunities and constraints in a changing climate">
            <a:extLst>
              <a:ext uri="{FF2B5EF4-FFF2-40B4-BE49-F238E27FC236}">
                <a16:creationId xmlns:a16="http://schemas.microsoft.com/office/drawing/2014/main" id="{32288AA0-BDD1-4CEC-B9F9-631CCC335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23" y="1053946"/>
            <a:ext cx="11996551" cy="47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83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56B37A37-DF47-400F-A637-C4B4CEEAD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9" b="17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35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Men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B36FA28F-7ACC-4A8C-9886-33236A7C7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5" b="730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728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6" descr="A picture containing sky, outdoor, sandy&#10;&#10;Description automatically generated">
            <a:extLst>
              <a:ext uri="{FF2B5EF4-FFF2-40B4-BE49-F238E27FC236}">
                <a16:creationId xmlns:a16="http://schemas.microsoft.com/office/drawing/2014/main" id="{7122D429-D3D7-4C34-B85B-08AA8132C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10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CA6609-B9E9-42A2-AC23-39AFDA2BE1AE}"/>
              </a:ext>
            </a:extLst>
          </p:cNvPr>
          <p:cNvSpPr txBox="1">
            <a:spLocks/>
          </p:cNvSpPr>
          <p:nvPr/>
        </p:nvSpPr>
        <p:spPr>
          <a:xfrm>
            <a:off x="676835" y="295835"/>
            <a:ext cx="10833847" cy="6320117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100" dirty="0"/>
              <a:t>•	What are best practices for revegetation in these areas? </a:t>
            </a:r>
          </a:p>
          <a:p>
            <a:pPr lvl="1"/>
            <a:r>
              <a:rPr lang="en-AU" sz="4700" dirty="0"/>
              <a:t>­	Exploit natural regeneration.</a:t>
            </a:r>
          </a:p>
          <a:p>
            <a:pPr lvl="2"/>
            <a:r>
              <a:rPr lang="en-AU" sz="4300" dirty="0"/>
              <a:t>­	Time.</a:t>
            </a:r>
          </a:p>
          <a:p>
            <a:pPr lvl="2"/>
            <a:r>
              <a:rPr lang="en-AU" sz="4300" dirty="0"/>
              <a:t>­	Fencing (don’t rely on </a:t>
            </a:r>
            <a:r>
              <a:rPr lang="en-AU" sz="4300" dirty="0" err="1"/>
              <a:t>treeguards</a:t>
            </a:r>
            <a:r>
              <a:rPr lang="en-AU" sz="4300" dirty="0"/>
              <a:t>).</a:t>
            </a:r>
          </a:p>
          <a:p>
            <a:pPr lvl="1"/>
            <a:r>
              <a:rPr lang="en-AU" sz="4700" dirty="0"/>
              <a:t>	­Incorporate direct seeding (with appropriate species – groundcovers: low saltbushes and native grasses).</a:t>
            </a:r>
          </a:p>
          <a:p>
            <a:pPr lvl="1"/>
            <a:r>
              <a:rPr lang="en-AU" sz="4700" dirty="0"/>
              <a:t>	Appropriate species selection, timing, planting methods and site preparation.</a:t>
            </a:r>
          </a:p>
          <a:p>
            <a:pPr lvl="1"/>
            <a:r>
              <a:rPr lang="en-AU" sz="4700" dirty="0"/>
              <a:t>	Perforated* (compostable*) </a:t>
            </a:r>
            <a:r>
              <a:rPr lang="en-AU" sz="4700" dirty="0" err="1"/>
              <a:t>treeguards</a:t>
            </a:r>
            <a:r>
              <a:rPr lang="en-AU" sz="4700" dirty="0"/>
              <a:t>.</a:t>
            </a:r>
          </a:p>
          <a:p>
            <a:pPr lvl="1"/>
            <a:r>
              <a:rPr lang="en-AU" sz="4700" dirty="0"/>
              <a:t>­	Mulch* (care with colour, proximity and content).</a:t>
            </a:r>
          </a:p>
          <a:p>
            <a:pPr lvl="1"/>
            <a:r>
              <a:rPr lang="en-AU" sz="4700" dirty="0"/>
              <a:t>­	Soil wetters, if appropriate.</a:t>
            </a:r>
          </a:p>
          <a:p>
            <a:pPr lvl="1"/>
            <a:r>
              <a:rPr lang="en-AU" sz="4700" dirty="0"/>
              <a:t>­	Rainfall harvesting with supplementary watering.</a:t>
            </a:r>
          </a:p>
          <a:p>
            <a:pPr lvl="1"/>
            <a:r>
              <a:rPr lang="en-AU" sz="4700" dirty="0"/>
              <a:t>­	Beware of fertilisers and water crystals.</a:t>
            </a:r>
          </a:p>
        </p:txBody>
      </p:sp>
    </p:spTree>
    <p:extLst>
      <p:ext uri="{BB962C8B-B14F-4D97-AF65-F5344CB8AC3E}">
        <p14:creationId xmlns:p14="http://schemas.microsoft.com/office/powerpoint/2010/main" val="16979400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6" descr="A picture containing sky, outdoor, sandy&#10;&#10;Description automatically generated">
            <a:extLst>
              <a:ext uri="{FF2B5EF4-FFF2-40B4-BE49-F238E27FC236}">
                <a16:creationId xmlns:a16="http://schemas.microsoft.com/office/drawing/2014/main" id="{7122D429-D3D7-4C34-B85B-08AA8132C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1" b="108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CA6609-B9E9-42A2-AC23-39AFDA2BE1AE}"/>
              </a:ext>
            </a:extLst>
          </p:cNvPr>
          <p:cNvSpPr txBox="1">
            <a:spLocks/>
          </p:cNvSpPr>
          <p:nvPr/>
        </p:nvSpPr>
        <p:spPr>
          <a:xfrm>
            <a:off x="676835" y="295835"/>
            <a:ext cx="10833847" cy="6320117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5100" dirty="0"/>
              <a:t>•	What are best practices for revegetation in these areas? </a:t>
            </a:r>
          </a:p>
          <a:p>
            <a:pPr lvl="1"/>
            <a:r>
              <a:rPr lang="en-AU" sz="4700" dirty="0"/>
              <a:t>­	Be clear about what you are trying to achieve, </a:t>
            </a:r>
            <a:r>
              <a:rPr lang="en-AU" sz="4300" dirty="0"/>
              <a:t>e.g., the purpose of your project.</a:t>
            </a:r>
          </a:p>
          <a:p>
            <a:pPr lvl="1"/>
            <a:r>
              <a:rPr lang="en-AU" sz="4700" dirty="0"/>
              <a:t>	­Be realistic – “time goes slowly out here” (P Barron :D).</a:t>
            </a:r>
          </a:p>
          <a:p>
            <a:pPr lvl="1"/>
            <a:r>
              <a:rPr lang="en-AU" sz="4700" dirty="0"/>
              <a:t>	Consider site history and condition as much as possible.</a:t>
            </a:r>
          </a:p>
        </p:txBody>
      </p:sp>
    </p:spTree>
    <p:extLst>
      <p:ext uri="{BB962C8B-B14F-4D97-AF65-F5344CB8AC3E}">
        <p14:creationId xmlns:p14="http://schemas.microsoft.com/office/powerpoint/2010/main" val="2902257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outdoor, water, nature, shore&#10;&#10;Description automatically generated">
            <a:extLst>
              <a:ext uri="{FF2B5EF4-FFF2-40B4-BE49-F238E27FC236}">
                <a16:creationId xmlns:a16="http://schemas.microsoft.com/office/drawing/2014/main" id="{63244DBA-989B-46E0-8909-C792121DA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7" b="13787"/>
          <a:stretch/>
        </p:blipFill>
        <p:spPr>
          <a:xfrm rot="10800000"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79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ound, outdoor, sky, nature&#10;&#10;Description automatically generated">
            <a:extLst>
              <a:ext uri="{FF2B5EF4-FFF2-40B4-BE49-F238E27FC236}">
                <a16:creationId xmlns:a16="http://schemas.microsoft.com/office/drawing/2014/main" id="{F2BF917A-D482-44E4-BF53-E76CE17CD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228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17CEA575-CC19-4109-9C73-A52395A21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39" y="126465"/>
            <a:ext cx="4779389" cy="67315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563150-3A3F-4AC8-8538-FD9178E64617}"/>
              </a:ext>
            </a:extLst>
          </p:cNvPr>
          <p:cNvSpPr txBox="1"/>
          <p:nvPr/>
        </p:nvSpPr>
        <p:spPr>
          <a:xfrm>
            <a:off x="8721263" y="1748118"/>
            <a:ext cx="3124978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Goyder’s Line benchmarked ~250mm/</a:t>
            </a:r>
            <a:r>
              <a:rPr lang="en-AU" sz="2400" dirty="0" err="1"/>
              <a:t>yr</a:t>
            </a:r>
            <a:r>
              <a:rPr lang="en-AU" sz="2400" dirty="0"/>
              <a:t>….</a:t>
            </a:r>
          </a:p>
          <a:p>
            <a:pPr algn="ctr"/>
            <a:r>
              <a:rPr lang="en-AU" sz="2400" dirty="0"/>
              <a:t>….but is 300 or 350mm/</a:t>
            </a:r>
            <a:r>
              <a:rPr lang="en-AU" sz="2400" dirty="0" err="1"/>
              <a:t>yr</a:t>
            </a:r>
            <a:r>
              <a:rPr lang="en-AU" sz="2400" dirty="0"/>
              <a:t> more appropriate to define the Arid zone (for </a:t>
            </a:r>
            <a:r>
              <a:rPr lang="en-AU" sz="2400" dirty="0" err="1"/>
              <a:t>reveg</a:t>
            </a:r>
            <a:r>
              <a:rPr lang="en-AU" sz="2400" dirty="0"/>
              <a:t>)?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AU" sz="2400" dirty="0"/>
              <a:t>Aspect, soil type &amp; depth, site history and condition can also be factors</a:t>
            </a:r>
          </a:p>
        </p:txBody>
      </p:sp>
    </p:spTree>
    <p:extLst>
      <p:ext uri="{BB962C8B-B14F-4D97-AF65-F5344CB8AC3E}">
        <p14:creationId xmlns:p14="http://schemas.microsoft.com/office/powerpoint/2010/main" val="2496872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ound, outdoor, sky, nature&#10;&#10;Description automatically generated">
            <a:extLst>
              <a:ext uri="{FF2B5EF4-FFF2-40B4-BE49-F238E27FC236}">
                <a16:creationId xmlns:a16="http://schemas.microsoft.com/office/drawing/2014/main" id="{F2BF917A-D482-44E4-BF53-E76CE17CD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228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6930C6-0586-49EB-ADEE-6584C9391A42}"/>
              </a:ext>
            </a:extLst>
          </p:cNvPr>
          <p:cNvSpPr txBox="1">
            <a:spLocks/>
          </p:cNvSpPr>
          <p:nvPr/>
        </p:nvSpPr>
        <p:spPr>
          <a:xfrm>
            <a:off x="838200" y="1385047"/>
            <a:ext cx="10659256" cy="5056094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dirty="0"/>
              <a:t>•	</a:t>
            </a:r>
            <a:r>
              <a:rPr lang="en-AU" sz="5100" dirty="0"/>
              <a:t>What are some of the unique challenges these sites present?</a:t>
            </a:r>
          </a:p>
          <a:p>
            <a:pPr lvl="1"/>
            <a:r>
              <a:rPr lang="en-AU" sz="4500" dirty="0"/>
              <a:t>­	Aridity!!! :P …. </a:t>
            </a:r>
          </a:p>
          <a:p>
            <a:pPr lvl="2"/>
            <a:r>
              <a:rPr lang="en-AU" sz="3800" dirty="0"/>
              <a:t>­	Grazing Pressure</a:t>
            </a:r>
          </a:p>
          <a:p>
            <a:pPr lvl="2"/>
            <a:r>
              <a:rPr lang="en-AU" sz="3800" dirty="0"/>
              <a:t>	Lack of rain</a:t>
            </a:r>
          </a:p>
          <a:p>
            <a:pPr lvl="2"/>
            <a:r>
              <a:rPr lang="en-AU" sz="3800" dirty="0"/>
              <a:t>­	Lack of soil – due to overgrazing &amp; soil damage </a:t>
            </a:r>
          </a:p>
          <a:p>
            <a:pPr lvl="2"/>
            <a:r>
              <a:rPr lang="en-AU" sz="3800" dirty="0"/>
              <a:t>­	Intense &amp; or prolonged heat</a:t>
            </a:r>
          </a:p>
          <a:p>
            <a:pPr lvl="2"/>
            <a:r>
              <a:rPr lang="en-AU" sz="3800" dirty="0"/>
              <a:t>­	Potentially frost &amp;/or intense rainfall/erosion</a:t>
            </a:r>
          </a:p>
          <a:p>
            <a:pPr lvl="2"/>
            <a:r>
              <a:rPr lang="en-AU" sz="3800" dirty="0"/>
              <a:t>­	Wind blasting</a:t>
            </a:r>
          </a:p>
          <a:p>
            <a:pPr lvl="2"/>
            <a:r>
              <a:rPr lang="en-AU" sz="3800" dirty="0"/>
              <a:t>­	Weeds…not so much – compared to non-arid, but…</a:t>
            </a:r>
          </a:p>
          <a:p>
            <a:pPr lvl="2"/>
            <a:r>
              <a:rPr lang="en-AU" sz="3800" dirty="0"/>
              <a:t>­	Fire…not so much – compared to non-arid, but…</a:t>
            </a:r>
          </a:p>
          <a:p>
            <a:pPr lvl="2"/>
            <a:endParaRPr lang="en-AU" sz="3800" dirty="0"/>
          </a:p>
          <a:p>
            <a:pPr marL="0" indent="0">
              <a:buFont typeface="Arial" panose="020B0604020202020204" pitchFamily="34" charset="0"/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6531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5453063" y="357188"/>
            <a:ext cx="4171950" cy="1143000"/>
          </a:xfrm>
        </p:spPr>
        <p:txBody>
          <a:bodyPr/>
          <a:lstStyle/>
          <a:p>
            <a:pPr eaLnBrk="1" hangingPunct="1"/>
            <a:r>
              <a:rPr lang="en-AU"/>
              <a:t>Weed Control!</a:t>
            </a:r>
          </a:p>
        </p:txBody>
      </p:sp>
      <p:sp>
        <p:nvSpPr>
          <p:cNvPr id="614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2095500" y="214313"/>
            <a:ext cx="7772400" cy="11430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AU" sz="5400">
                <a:solidFill>
                  <a:srgbClr val="FFFFFF"/>
                </a:solidFill>
              </a:rPr>
              <a:t>What can I do?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38375" y="1143001"/>
            <a:ext cx="7772400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AU" sz="5400" kern="0" dirty="0">
                <a:solidFill>
                  <a:srgbClr val="FFFFFF"/>
                </a:solidFill>
              </a:rPr>
              <a:t>....do the basics 1</a:t>
            </a:r>
            <a:r>
              <a:rPr lang="en-AU" sz="5400" kern="0" baseline="30000" dirty="0">
                <a:solidFill>
                  <a:srgbClr val="FFFFFF"/>
                </a:solidFill>
              </a:rPr>
              <a:t>st......</a:t>
            </a:r>
            <a:endParaRPr lang="en-AU" sz="5400" kern="0" dirty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AU" sz="4400" kern="0" dirty="0">
                <a:solidFill>
                  <a:srgbClr val="FFFFFF"/>
                </a:solidFill>
              </a:rPr>
              <a:t>Grazing pressure ......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oup of animals on a hill&#10;&#10;Description automatically generated with low confidence">
            <a:extLst>
              <a:ext uri="{FF2B5EF4-FFF2-40B4-BE49-F238E27FC236}">
                <a16:creationId xmlns:a16="http://schemas.microsoft.com/office/drawing/2014/main" id="{EF65750B-5922-496E-B787-22A1FE5D27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70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Content Placeholder 3" descr="rabbit">
            <a:extLst>
              <a:ext uri="{FF2B5EF4-FFF2-40B4-BE49-F238E27FC236}">
                <a16:creationId xmlns:a16="http://schemas.microsoft.com/office/drawing/2014/main" id="{DCE4A1D2-214D-4588-81DF-9269CEEC3D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t="15316" b="125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5463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449</Words>
  <Application>Microsoft Office PowerPoint</Application>
  <PresentationFormat>Widescreen</PresentationFormat>
  <Paragraphs>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Weed Control!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 Barron</dc:creator>
  <cp:lastModifiedBy>Phil Barron</cp:lastModifiedBy>
  <cp:revision>24</cp:revision>
  <dcterms:created xsi:type="dcterms:W3CDTF">2021-02-22T11:46:11Z</dcterms:created>
  <dcterms:modified xsi:type="dcterms:W3CDTF">2021-02-23T22:17:10Z</dcterms:modified>
</cp:coreProperties>
</file>