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sldIdLst>
    <p:sldId id="287" r:id="rId2"/>
    <p:sldId id="310" r:id="rId3"/>
    <p:sldId id="311" r:id="rId4"/>
    <p:sldId id="312" r:id="rId5"/>
    <p:sldId id="313" r:id="rId6"/>
    <p:sldId id="314" r:id="rId7"/>
    <p:sldId id="315" r:id="rId8"/>
    <p:sldId id="317" r:id="rId9"/>
    <p:sldId id="318" r:id="rId10"/>
    <p:sldId id="319" r:id="rId11"/>
    <p:sldId id="320" r:id="rId12"/>
    <p:sldId id="321" r:id="rId13"/>
    <p:sldId id="322" r:id="rId14"/>
    <p:sldId id="323"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2F"/>
    <a:srgbClr val="8DC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21" autoAdjust="0"/>
    <p:restoredTop sz="94660"/>
  </p:normalViewPr>
  <p:slideViewPr>
    <p:cSldViewPr snapToGrid="0">
      <p:cViewPr varScale="1">
        <p:scale>
          <a:sx n="77" d="100"/>
          <a:sy n="77" d="100"/>
        </p:scale>
        <p:origin x="9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4CF6-FCCA-8A42-99E0-5576C8C1AC5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3900A2E-DBCB-2545-B4DE-67EE3BC1E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3814E47-AAA5-B740-AC97-C1630B822BFA}"/>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13ACA24-56CB-E74C-92A1-F18AF85F4D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9AD12C-46FB-CE43-AB3E-05874168872F}"/>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07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2C8D-1143-D643-8201-F019DDD6847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C6995A-413F-1746-82C5-6A0CE957181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E6E649-1855-C04E-A0F7-340146ADA712}"/>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6849633-5D26-D241-9690-C91F6EBCA5D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CF013FA-9B3A-224F-AC75-90F5A190D893}"/>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88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0DF618-C404-684A-8D60-02AE4A979A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0C8B3B-E391-374C-863E-475CB2E643F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032D99-8CBB-4441-B98C-296228AEF46A}"/>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46A31CF-0F64-1C41-ACBF-9ED700B6FEC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4D5832F-DBDF-DF40-A7F9-C2FA0A78DD4A}"/>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70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D8EC-C393-1448-B1C8-220E4F891E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9829C9-250C-0F48-80E1-B6D1AA9E0F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8BBC7A-4A93-A14C-BF16-5C820FBED3F2}"/>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D8F563-B3C9-AF42-BFE6-407BE4203CC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FA4F076-BF32-5E40-B755-6F0B7DB63B17}"/>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15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AE62-4236-1B44-BF75-D2D1F6B697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8CD21D6-660C-714F-BF1B-9BCE4A179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3213398-379F-114A-9F2F-C4BA97D4D07A}"/>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6A9A36-752D-5748-9688-6DF90B9542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C6CC97-78E8-C543-8C1C-DEBA86B228FA}"/>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16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67FF-0E20-114C-90F6-BEC968FF40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7BFD7F-F23D-F14A-8649-573FE7B919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3CF32E6-6132-E341-A6B3-54D74827F8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D0B11D-D362-E84B-8D2A-F36905B495ED}"/>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4CC7E4-069C-044D-A6EA-D8108298F7C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F46100E-A095-8845-9157-7F03E33C98E4}"/>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88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936B-FEED-1247-8A71-31E877E587D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ACF69A6-D5FA-1E42-8E92-DFBC37BC8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2AA1AD-8532-9F48-B7FD-4FBBE94142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88B5F3-5694-B943-A685-415BE405E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5524F5-D934-004B-80C1-F1CD890D3D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2D1E1F-FFE1-D043-837A-83D605E75DEF}"/>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BEC7EAC-A5F9-D647-AAE5-4A3E0362439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56F9D72-3BB7-A34E-A80D-D386EBEC6486}"/>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5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8877-3B61-6744-BE48-DB8920486A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91A8E3-5701-3345-B938-1D01450C2C43}"/>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95B77F-96FC-774E-8FB4-83EB4591720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4B7C63-65E3-C046-9B0C-6404B0AACC41}"/>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85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67A90-9BFC-4141-B02A-53B6B1EEA090}"/>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3823506-3F43-7448-AB81-FFA9BDC33BC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72E4218-7903-EE4A-8326-931C600C221D}"/>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80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FF8B-8E25-0A4D-A8EE-8D9C11CBEA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CCAFAC2-433F-3142-81DE-51DE379BF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B0FFAA-6C44-074E-B5F4-DDE63C4D0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68E23C-C0E5-0C40-A917-D07E7706975E}"/>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CDBDDF2-E7D3-2B47-AD62-626ECC11CA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1B4E02C-A1F2-AB4B-826C-494EDFC3E6E1}"/>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87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8D6F-A5D7-D34B-8A8F-37B8FE976B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34A6671-CE37-B841-AD3E-7F5A57F90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201CED-A27C-9C47-A9C5-18C72476C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37CC96-DB0C-F040-BB63-672892778A81}"/>
              </a:ext>
            </a:extLst>
          </p:cNvPr>
          <p:cNvSpPr>
            <a:spLocks noGrp="1"/>
          </p:cNvSpPr>
          <p:nvPr>
            <p:ph type="dt" sz="half" idx="10"/>
          </p:nvPr>
        </p:nvSpPr>
        <p:spPr/>
        <p:txBody>
          <a:bodyPr/>
          <a:lstStyle/>
          <a:p>
            <a:fld id="{99CCA117-9BE9-5942-80DD-4F15A4E0F337}" type="datetimeFigureOut">
              <a:rPr lang="en-US" smtClean="0">
                <a:solidFill>
                  <a:prstClr val="black">
                    <a:tint val="75000"/>
                  </a:prstClr>
                </a:solidFill>
              </a:rPr>
              <a:pPr/>
              <a:t>3/23/2022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E48554-B988-0140-B76D-7DAAC26E67E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44FC2CD-3220-0A4C-93B5-5C59D9F41254}"/>
              </a:ext>
            </a:extLst>
          </p:cNvPr>
          <p:cNvSpPr>
            <a:spLocks noGrp="1"/>
          </p:cNvSpPr>
          <p:nvPr>
            <p:ph type="sldNum" sz="quarter" idx="12"/>
          </p:nvPr>
        </p:nvSpPr>
        <p:spPr/>
        <p:txBody>
          <a:bodyPr/>
          <a:lstStyle/>
          <a:p>
            <a:fld id="{27A974F6-5107-8741-8B02-13BCF69DDD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6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A19E0-9002-4245-AC0C-F9844C031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1D6ECDF-E9EE-544A-96AB-34BA0E074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9DA841-3B88-AC42-90DE-6D7B7EF24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9CCA117-9BE9-5942-80DD-4F15A4E0F337}" type="datetimeFigureOut">
              <a:rPr lang="en-US" smtClean="0">
                <a:solidFill>
                  <a:prstClr val="black">
                    <a:tint val="75000"/>
                  </a:prstClr>
                </a:solidFill>
              </a:rPr>
              <a:pPr defTabSz="914400"/>
              <a:t>3/23/2022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6D96FEB-DDE4-054A-9D0F-9458DA88B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24C06F-24BB-FF41-9DDC-FF78BA6C1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7A974F6-5107-8741-8B02-13BCF69DDD9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2939722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 flower&#10;&#10;Description automatically generated">
            <a:extLst>
              <a:ext uri="{FF2B5EF4-FFF2-40B4-BE49-F238E27FC236}">
                <a16:creationId xmlns:a16="http://schemas.microsoft.com/office/drawing/2014/main" id="{77E6A433-ECEB-844D-85AD-3D3A8078C2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9" name="Picture 2" descr="21st Annual Symposium - Treenet">
            <a:extLst>
              <a:ext uri="{FF2B5EF4-FFF2-40B4-BE49-F238E27FC236}">
                <a16:creationId xmlns:a16="http://schemas.microsoft.com/office/drawing/2014/main" id="{19315A55-37B1-424F-8694-8641A9E463D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20767" y="320807"/>
            <a:ext cx="1533153" cy="57237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DF83496-9C30-A74C-BD58-8D08DB49280B}"/>
              </a:ext>
            </a:extLst>
          </p:cNvPr>
          <p:cNvGrpSpPr/>
          <p:nvPr/>
        </p:nvGrpSpPr>
        <p:grpSpPr>
          <a:xfrm>
            <a:off x="552795" y="5674169"/>
            <a:ext cx="11086410" cy="655157"/>
            <a:chOff x="2483262" y="5784351"/>
            <a:chExt cx="9173980" cy="542141"/>
          </a:xfrm>
        </p:grpSpPr>
        <p:pic>
          <p:nvPicPr>
            <p:cNvPr id="11" name="Picture 2" descr="HR Products Black Greenwell Tree Surround - 4 Pack | Bunnings Warehouse">
              <a:extLst>
                <a:ext uri="{FF2B5EF4-FFF2-40B4-BE49-F238E27FC236}">
                  <a16:creationId xmlns:a16="http://schemas.microsoft.com/office/drawing/2014/main" id="{53BA72C8-2CE6-4C4F-A198-DA97DC71914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483262" y="5784351"/>
              <a:ext cx="1533153" cy="54214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ir-Pot® | How the Air-Pot system works through enchancing root systems">
              <a:extLst>
                <a:ext uri="{FF2B5EF4-FFF2-40B4-BE49-F238E27FC236}">
                  <a16:creationId xmlns:a16="http://schemas.microsoft.com/office/drawing/2014/main" id="{E314A9F1-0356-E547-8871-FAEA4BBB1B5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530330" y="5919011"/>
              <a:ext cx="1122411" cy="3076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eutrog South Africa Pty Ltd. Profile">
              <a:extLst>
                <a:ext uri="{FF2B5EF4-FFF2-40B4-BE49-F238E27FC236}">
                  <a16:creationId xmlns:a16="http://schemas.microsoft.com/office/drawing/2014/main" id="{9DEAD6A9-9BF2-9B4A-9D28-4168E1AC743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22651" y="5870669"/>
              <a:ext cx="1434591" cy="40435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ellenc UK | Battery Powered Garden Maintenance Equipment">
              <a:extLst>
                <a:ext uri="{FF2B5EF4-FFF2-40B4-BE49-F238E27FC236}">
                  <a16:creationId xmlns:a16="http://schemas.microsoft.com/office/drawing/2014/main" id="{2421955B-1B03-D441-917E-2C1B721C2DE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27754" y="5857240"/>
              <a:ext cx="1240413" cy="4312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rancital">
              <a:extLst>
                <a:ext uri="{FF2B5EF4-FFF2-40B4-BE49-F238E27FC236}">
                  <a16:creationId xmlns:a16="http://schemas.microsoft.com/office/drawing/2014/main" id="{46B6121A-215B-2941-A252-8137F32549B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68359" y="5867547"/>
              <a:ext cx="1543778" cy="41060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437338" y="3830210"/>
            <a:ext cx="7317324" cy="1015663"/>
          </a:xfrm>
          <a:prstGeom prst="rect">
            <a:avLst/>
          </a:prstGeom>
          <a:solidFill>
            <a:schemeClr val="bg1"/>
          </a:solidFill>
        </p:spPr>
        <p:txBody>
          <a:bodyPr wrap="none">
            <a:spAutoFit/>
          </a:bodyPr>
          <a:lstStyle/>
          <a:p>
            <a:r>
              <a:rPr lang="en-US" sz="6000" b="1" dirty="0">
                <a:solidFill>
                  <a:srgbClr val="00502F"/>
                </a:solidFill>
                <a:latin typeface="Calibri" panose="020F0502020204030204" pitchFamily="34" charset="0"/>
                <a:cs typeface="Calibri" panose="020F0502020204030204" pitchFamily="34" charset="0"/>
              </a:rPr>
              <a:t>Emotional Intelligence</a:t>
            </a:r>
            <a:endParaRPr lang="en-US" sz="6000" dirty="0">
              <a:solidFill>
                <a:srgbClr val="00502F"/>
              </a:solidFill>
            </a:endParaRPr>
          </a:p>
        </p:txBody>
      </p:sp>
    </p:spTree>
    <p:extLst>
      <p:ext uri="{BB962C8B-B14F-4D97-AF65-F5344CB8AC3E}">
        <p14:creationId xmlns:p14="http://schemas.microsoft.com/office/powerpoint/2010/main" val="1939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508513"/>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5207865"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5207864"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4434547"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Social awareness (Empathy):</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4961284" y="263219"/>
            <a:ext cx="6457121" cy="1862048"/>
          </a:xfrm>
          <a:prstGeom prst="rect">
            <a:avLst/>
          </a:prstGeom>
          <a:noFill/>
        </p:spPr>
        <p:txBody>
          <a:bodyPr wrap="square" numCol="1" rtlCol="0">
            <a:spAutoFit/>
          </a:bodyPr>
          <a:lstStyle/>
          <a:p>
            <a:pPr algn="ctr">
              <a:spcBef>
                <a:spcPts val="3000"/>
              </a:spcBef>
              <a:buClr>
                <a:srgbClr val="00502F"/>
              </a:buClr>
              <a:buSzPct val="125000"/>
            </a:pPr>
            <a:r>
              <a:rPr lang="en-US" i="1" dirty="0">
                <a:solidFill>
                  <a:srgbClr val="00502F"/>
                </a:solidFill>
              </a:rPr>
              <a:t>This is how accurately you can perceive other people’s emotions, understand what has caused them, and what impact they have on people’s behavior, decisions and performance</a:t>
            </a:r>
          </a:p>
          <a:p>
            <a:pPr algn="ctr">
              <a:spcBef>
                <a:spcPts val="3000"/>
              </a:spcBef>
              <a:buClr>
                <a:srgbClr val="00502F"/>
              </a:buClr>
              <a:buSzPct val="125000"/>
            </a:pPr>
            <a:r>
              <a:rPr lang="en-US" i="1" dirty="0">
                <a:solidFill>
                  <a:srgbClr val="00502F"/>
                </a:solidFill>
              </a:rPr>
              <a:t>Social awareness externalizes to others those same skills that are focused within for self-awareness. </a:t>
            </a:r>
          </a:p>
        </p:txBody>
      </p:sp>
      <p:sp>
        <p:nvSpPr>
          <p:cNvPr id="2" name="TextBox 1">
            <a:extLst>
              <a:ext uri="{FF2B5EF4-FFF2-40B4-BE49-F238E27FC236}">
                <a16:creationId xmlns:a16="http://schemas.microsoft.com/office/drawing/2014/main" id="{5F3C13CB-649E-40E2-868F-AC664BC0F1FE}"/>
              </a:ext>
            </a:extLst>
          </p:cNvPr>
          <p:cNvSpPr txBox="1"/>
          <p:nvPr/>
        </p:nvSpPr>
        <p:spPr>
          <a:xfrm>
            <a:off x="408769" y="2398437"/>
            <a:ext cx="11538066" cy="3185487"/>
          </a:xfrm>
          <a:prstGeom prst="rect">
            <a:avLst/>
          </a:prstGeom>
          <a:noFill/>
        </p:spPr>
        <p:txBody>
          <a:bodyPr wrap="square" numCol="3" rtlCol="0">
            <a:spAutoFit/>
          </a:bodyPr>
          <a:lstStyle/>
          <a:p>
            <a:pPr algn="l"/>
            <a:r>
              <a:rPr lang="en-US" dirty="0">
                <a:latin typeface="LeMondeSans-LightOsF"/>
              </a:rPr>
              <a:t>T</a:t>
            </a:r>
            <a:r>
              <a:rPr lang="en-US" sz="1800" b="0" i="0" u="none" strike="noStrike" baseline="0" dirty="0">
                <a:latin typeface="LeMondeSans-LightOsF"/>
              </a:rPr>
              <a:t>he ability to understand the emotional makeup </a:t>
            </a:r>
            <a:r>
              <a:rPr lang="en-AU" sz="1800" b="0" i="0" u="none" strike="noStrike" baseline="0" dirty="0">
                <a:latin typeface="LeMondeSans-LightOsF"/>
              </a:rPr>
              <a:t>of other people</a:t>
            </a:r>
          </a:p>
          <a:p>
            <a:pPr algn="l"/>
            <a:r>
              <a:rPr lang="en-US" sz="1800" b="0" i="0" u="none" strike="noStrike" baseline="0" dirty="0">
                <a:latin typeface="LeMondeSans-LightOsF"/>
              </a:rPr>
              <a:t>Skill in treating people according to their emotional </a:t>
            </a:r>
            <a:r>
              <a:rPr lang="en-AU" sz="1800" b="0" i="0" u="none" strike="noStrike" baseline="0" dirty="0">
                <a:latin typeface="LeMondeSans-LightOsF"/>
              </a:rPr>
              <a:t>reactions</a:t>
            </a:r>
            <a:endParaRPr lang="en-US" i="1" dirty="0">
              <a:solidFill>
                <a:srgbClr val="00502F"/>
              </a:solidFill>
            </a:endParaRP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Picking up the mood in the room</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Caring what others are going through</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Hearing what the other person is ‘really’ saying</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Ability to develop others</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Service to clients and customers</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A team’s leader must be able to sense and understand the viewpoints of everyone around the table</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Outstanding coaches and mentors get inside the heads of the people they are helping. They sense how to give effective feedback. They know when to push for better performance and when to hold back. In the way they motivate their protégés, they demonstrate empathy in action.</a:t>
            </a:r>
          </a:p>
          <a:p>
            <a:endParaRPr lang="en-AU" dirty="0"/>
          </a:p>
        </p:txBody>
      </p:sp>
    </p:spTree>
    <p:extLst>
      <p:ext uri="{BB962C8B-B14F-4D97-AF65-F5344CB8AC3E}">
        <p14:creationId xmlns:p14="http://schemas.microsoft.com/office/powerpoint/2010/main" val="208525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508513"/>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517094" cy="111347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517094" cy="1172263"/>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188843" y="690399"/>
            <a:ext cx="5923881" cy="954107"/>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Relationship Management </a:t>
            </a:r>
          </a:p>
          <a:p>
            <a:r>
              <a:rPr lang="en-US" sz="2800" b="1" dirty="0">
                <a:solidFill>
                  <a:schemeClr val="bg1"/>
                </a:solidFill>
                <a:latin typeface="Calibri" panose="020F0502020204030204" pitchFamily="34" charset="0"/>
                <a:cs typeface="Calibri" panose="020F0502020204030204" pitchFamily="34" charset="0"/>
              </a:rPr>
              <a:t>(Social Skills):</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4961284" y="263219"/>
            <a:ext cx="6457121" cy="1862048"/>
          </a:xfrm>
          <a:prstGeom prst="rect">
            <a:avLst/>
          </a:prstGeom>
          <a:noFill/>
        </p:spPr>
        <p:txBody>
          <a:bodyPr wrap="square" numCol="1" rtlCol="0">
            <a:spAutoFit/>
          </a:bodyPr>
          <a:lstStyle/>
          <a:p>
            <a:pPr algn="ctr">
              <a:spcBef>
                <a:spcPts val="3000"/>
              </a:spcBef>
              <a:buClr>
                <a:srgbClr val="00502F"/>
              </a:buClr>
              <a:buSzPct val="125000"/>
            </a:pPr>
            <a:r>
              <a:rPr lang="en-US" i="1" dirty="0">
                <a:solidFill>
                  <a:srgbClr val="00502F"/>
                </a:solidFill>
              </a:rPr>
              <a:t>This is your ability to positively influence other people’s emotions.</a:t>
            </a:r>
          </a:p>
          <a:p>
            <a:pPr algn="ctr">
              <a:spcBef>
                <a:spcPts val="3000"/>
              </a:spcBef>
              <a:buClr>
                <a:srgbClr val="00502F"/>
              </a:buClr>
              <a:buSzPct val="125000"/>
            </a:pPr>
            <a:r>
              <a:rPr lang="en-US" i="1" dirty="0">
                <a:solidFill>
                  <a:srgbClr val="00502F"/>
                </a:solidFill>
              </a:rPr>
              <a:t>People who demonstrate effective relationship management make other people feel positive and optimistic, create a positive working environment and help others move on from things that are causing adversity</a:t>
            </a:r>
          </a:p>
        </p:txBody>
      </p:sp>
      <p:sp>
        <p:nvSpPr>
          <p:cNvPr id="2" name="TextBox 1">
            <a:extLst>
              <a:ext uri="{FF2B5EF4-FFF2-40B4-BE49-F238E27FC236}">
                <a16:creationId xmlns:a16="http://schemas.microsoft.com/office/drawing/2014/main" id="{5F3C13CB-649E-40E2-868F-AC664BC0F1FE}"/>
              </a:ext>
            </a:extLst>
          </p:cNvPr>
          <p:cNvSpPr txBox="1"/>
          <p:nvPr/>
        </p:nvSpPr>
        <p:spPr>
          <a:xfrm>
            <a:off x="492211" y="2264944"/>
            <a:ext cx="11538066" cy="3852000"/>
          </a:xfrm>
          <a:prstGeom prst="rect">
            <a:avLst/>
          </a:prstGeom>
          <a:noFill/>
        </p:spPr>
        <p:txBody>
          <a:bodyPr wrap="square" numCol="3" rtlCol="0">
            <a:spAutoFit/>
          </a:bodyPr>
          <a:lstStyle/>
          <a:p>
            <a:pPr algn="l"/>
            <a:r>
              <a:rPr lang="en-AU" dirty="0">
                <a:latin typeface="MyriadPro-Light"/>
              </a:rPr>
              <a:t>P</a:t>
            </a:r>
            <a:r>
              <a:rPr lang="en-US" sz="1800" b="0" i="0" u="none" strike="noStrike" baseline="0" dirty="0" err="1">
                <a:latin typeface="LeMondeSans-LightOsF"/>
              </a:rPr>
              <a:t>roficiency</a:t>
            </a:r>
            <a:r>
              <a:rPr lang="en-US" sz="1800" b="0" i="0" u="none" strike="noStrike" baseline="0" dirty="0">
                <a:latin typeface="LeMondeSans-LightOsF"/>
              </a:rPr>
              <a:t> in managing relationships and building </a:t>
            </a:r>
            <a:r>
              <a:rPr lang="en-AU" sz="1800" b="0" i="0" u="none" strike="noStrike" baseline="0" dirty="0">
                <a:latin typeface="LeMondeSans-LightOsF"/>
              </a:rPr>
              <a:t>networks</a:t>
            </a:r>
          </a:p>
          <a:p>
            <a:pPr algn="l"/>
            <a:r>
              <a:rPr lang="en-US" sz="1800" b="0" i="0" u="none" strike="noStrike" baseline="0" dirty="0">
                <a:latin typeface="LeMondeSans-LightOsF"/>
              </a:rPr>
              <a:t>An ability to find common ground and build rapport</a:t>
            </a:r>
            <a:endParaRPr lang="en-US" i="1" dirty="0">
              <a:solidFill>
                <a:srgbClr val="00502F"/>
              </a:solidFill>
            </a:endParaRP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Getting along with others</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Handling conflict effectively</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Clearly expressing ideas/information</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Effectiveness in leading change</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Socially skilled people work according to the assumption that nothing important gets done alone.</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Socially skilled people, however, don’t think it makes sense to limit the scope of their relationships. They build bonds widely because they know they may need help someday from people they are just getting to know today. </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A leader’s task is to get work done through other people. A leader who cannot express her empathy may as well not have it at all. And a leader’s motivation will be useless if he cannot communicate his passion to the organization. </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Social skill allows leaders to put their emotional intelligence to work.</a:t>
            </a:r>
          </a:p>
          <a:p>
            <a:endParaRPr lang="en-AU" dirty="0"/>
          </a:p>
        </p:txBody>
      </p:sp>
    </p:spTree>
    <p:extLst>
      <p:ext uri="{BB962C8B-B14F-4D97-AF65-F5344CB8AC3E}">
        <p14:creationId xmlns:p14="http://schemas.microsoft.com/office/powerpoint/2010/main" val="394270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248737"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248737"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125531" y="686806"/>
            <a:ext cx="3809313"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Don’t endure; Recharge</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1740288" y="1845439"/>
            <a:ext cx="8711424" cy="3416320"/>
          </a:xfrm>
          <a:prstGeom prst="rect">
            <a:avLst/>
          </a:prstGeom>
          <a:noFill/>
        </p:spPr>
        <p:txBody>
          <a:bodyPr wrap="square" numCol="1" rtlCol="0">
            <a:spAutoFit/>
          </a:bodyPr>
          <a:lstStyle/>
          <a:p>
            <a:pPr algn="l"/>
            <a:r>
              <a:rPr lang="en-US" sz="1800" b="0" i="0" u="none" strike="noStrike" baseline="0" dirty="0">
                <a:latin typeface="LeMondeJournal-NormalOsF"/>
              </a:rPr>
              <a:t>As a society, we often associate “resilience and “grit” with a militaristic, “tough” approach to our work. We believe that the longer we tough it out, the tougher we are, and therefore the more successful we will be.</a:t>
            </a:r>
          </a:p>
          <a:p>
            <a:pPr algn="l"/>
            <a:endParaRPr lang="en-US" sz="1800" b="0" i="0" u="none" strike="noStrike" baseline="0" dirty="0">
              <a:latin typeface="LeMondeJournal-NormalOsF"/>
            </a:endParaRPr>
          </a:p>
          <a:p>
            <a:pPr algn="l"/>
            <a:r>
              <a:rPr lang="en-US" dirty="0">
                <a:solidFill>
                  <a:srgbClr val="00502F"/>
                </a:solidFill>
                <a:latin typeface="LeMondeJournal-NormalOsF"/>
              </a:rPr>
              <a:t>This is scientifically inaccurate.</a:t>
            </a:r>
          </a:p>
          <a:p>
            <a:pPr algn="l"/>
            <a:endParaRPr lang="en-US" dirty="0">
              <a:solidFill>
                <a:srgbClr val="00502F"/>
              </a:solidFill>
              <a:latin typeface="LeMondeJournal-NormalOsF"/>
            </a:endParaRPr>
          </a:p>
          <a:p>
            <a:pPr algn="l"/>
            <a:r>
              <a:rPr lang="en-US" b="1" i="1" dirty="0">
                <a:solidFill>
                  <a:srgbClr val="00502F"/>
                </a:solidFill>
                <a:latin typeface="LeMondeJournal-NormalOsF"/>
              </a:rPr>
              <a:t>In fact, what’s holding back our ability to be resilient and successful is the lack of any kind of recovery period.</a:t>
            </a:r>
          </a:p>
          <a:p>
            <a:pPr algn="l"/>
            <a:r>
              <a:rPr lang="en-US" b="1" i="1" dirty="0">
                <a:solidFill>
                  <a:srgbClr val="00502F"/>
                </a:solidFill>
                <a:latin typeface="LeMondeJournal-NormalOsF"/>
              </a:rPr>
              <a:t>Resilience is defined as the ability to quickly bounce back from stressful situations – no matter what problems are thrown at us, we continually get back up, ready for the next one. But even for the most resilient person, getting ready doesn’t happen instantly. It is a process – and an important one.</a:t>
            </a:r>
            <a:endParaRPr lang="en-US" b="1" i="1" dirty="0">
              <a:solidFill>
                <a:srgbClr val="00502F"/>
              </a:solidFill>
            </a:endParaRPr>
          </a:p>
        </p:txBody>
      </p:sp>
    </p:spTree>
    <p:extLst>
      <p:ext uri="{BB962C8B-B14F-4D97-AF65-F5344CB8AC3E}">
        <p14:creationId xmlns:p14="http://schemas.microsoft.com/office/powerpoint/2010/main" val="207689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248737"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248737"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125531" y="686806"/>
            <a:ext cx="3809313"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Don’t endure; Recharge</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1740288" y="1845439"/>
            <a:ext cx="8711424" cy="3416320"/>
          </a:xfrm>
          <a:prstGeom prst="rect">
            <a:avLst/>
          </a:prstGeom>
          <a:noFill/>
        </p:spPr>
        <p:txBody>
          <a:bodyPr wrap="square" numCol="1" rtlCol="0">
            <a:spAutoFit/>
          </a:bodyPr>
          <a:lstStyle/>
          <a:p>
            <a:pPr algn="l"/>
            <a:r>
              <a:rPr lang="en-US" dirty="0">
                <a:solidFill>
                  <a:srgbClr val="00502F"/>
                </a:solidFill>
                <a:latin typeface="LeMondeJournal-NormalOsF"/>
              </a:rPr>
              <a:t>The key to resilience is </a:t>
            </a:r>
            <a:r>
              <a:rPr lang="en-US" b="1" i="1" dirty="0">
                <a:solidFill>
                  <a:srgbClr val="00502F"/>
                </a:solidFill>
                <a:latin typeface="LeMondeJournal-NormalOsF"/>
              </a:rPr>
              <a:t>not</a:t>
            </a:r>
            <a:r>
              <a:rPr lang="en-US" dirty="0">
                <a:solidFill>
                  <a:srgbClr val="00502F"/>
                </a:solidFill>
                <a:latin typeface="LeMondeJournal-NormalOsF"/>
              </a:rPr>
              <a:t> </a:t>
            </a:r>
            <a:r>
              <a:rPr lang="en-US" dirty="0" err="1">
                <a:solidFill>
                  <a:srgbClr val="00502F"/>
                </a:solidFill>
                <a:latin typeface="LeMondeJournal-NormalOsF"/>
              </a:rPr>
              <a:t>workling</a:t>
            </a:r>
            <a:r>
              <a:rPr lang="en-US" dirty="0">
                <a:solidFill>
                  <a:srgbClr val="00502F"/>
                </a:solidFill>
                <a:latin typeface="LeMondeJournal-NormalOsF"/>
              </a:rPr>
              <a:t> really hard all the time. It is actually found in the time that we stop working and recover. Ideally we need to create cycles for ourselves in which we work hard, then stop and recover, and then work again.</a:t>
            </a:r>
          </a:p>
          <a:p>
            <a:pPr algn="l"/>
            <a:endParaRPr lang="en-US" b="1" i="1" dirty="0">
              <a:solidFill>
                <a:srgbClr val="00502F"/>
              </a:solidFill>
              <a:latin typeface="LeMondeJournal-NormalOsF"/>
            </a:endParaRPr>
          </a:p>
          <a:p>
            <a:pPr algn="l"/>
            <a:r>
              <a:rPr lang="en-US" b="1" i="1" dirty="0">
                <a:solidFill>
                  <a:srgbClr val="00502F"/>
                </a:solidFill>
                <a:latin typeface="LeMondeJournal-NormalOsF"/>
              </a:rPr>
              <a:t>This is based on the ability of the body to continuously restore and sustain its own well-being.</a:t>
            </a:r>
          </a:p>
          <a:p>
            <a:pPr algn="l"/>
            <a:endParaRPr lang="en-US" b="1" i="1" dirty="0">
              <a:solidFill>
                <a:srgbClr val="00502F"/>
              </a:solidFill>
              <a:latin typeface="LeMondeJournal-NormalOsF"/>
            </a:endParaRPr>
          </a:p>
          <a:p>
            <a:pPr algn="l"/>
            <a:r>
              <a:rPr lang="en-US" b="1" i="1" dirty="0">
                <a:solidFill>
                  <a:srgbClr val="00502F"/>
                </a:solidFill>
                <a:latin typeface="LeMondeJournal-NormalOsF"/>
              </a:rPr>
              <a:t>Surely everyone has lain in bed for hours, unable to fall asleep because their brain is thinking about work, even if they don’t have a device in hand. It you’re in bed for eight hours, you may have rested, but you can still feel exhausted the next day.</a:t>
            </a:r>
          </a:p>
          <a:p>
            <a:pPr algn="l"/>
            <a:endParaRPr lang="en-US" b="1" i="1" dirty="0">
              <a:solidFill>
                <a:srgbClr val="00502F"/>
              </a:solidFill>
              <a:latin typeface="LeMondeJournal-NormalOsF"/>
            </a:endParaRPr>
          </a:p>
          <a:p>
            <a:pPr algn="l"/>
            <a:r>
              <a:rPr lang="en-US" b="1" i="1" dirty="0">
                <a:solidFill>
                  <a:srgbClr val="00502F"/>
                </a:solidFill>
                <a:latin typeface="LeMondeJournal-NormalOsF"/>
              </a:rPr>
              <a:t>That’s because rest and recovery are not the same thing</a:t>
            </a:r>
          </a:p>
        </p:txBody>
      </p:sp>
    </p:spTree>
    <p:extLst>
      <p:ext uri="{BB962C8B-B14F-4D97-AF65-F5344CB8AC3E}">
        <p14:creationId xmlns:p14="http://schemas.microsoft.com/office/powerpoint/2010/main" val="373454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248737"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248737"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125531" y="686806"/>
            <a:ext cx="3809313"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Don’t endure; Recharge</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1740288" y="1845439"/>
            <a:ext cx="8711424" cy="4524315"/>
          </a:xfrm>
          <a:prstGeom prst="rect">
            <a:avLst/>
          </a:prstGeom>
          <a:noFill/>
        </p:spPr>
        <p:txBody>
          <a:bodyPr wrap="square" numCol="1" rtlCol="0">
            <a:spAutoFit/>
          </a:bodyPr>
          <a:lstStyle/>
          <a:p>
            <a:pPr algn="l"/>
            <a:r>
              <a:rPr lang="en-US" dirty="0">
                <a:solidFill>
                  <a:srgbClr val="00502F"/>
                </a:solidFill>
                <a:latin typeface="LeMondeJournal-NormalOsF"/>
              </a:rPr>
              <a:t>There are four main researched ways to increase your resilience</a:t>
            </a:r>
          </a:p>
          <a:p>
            <a:pPr marL="342900" indent="-342900" algn="l">
              <a:buFont typeface="+mj-lt"/>
              <a:buAutoNum type="arabicPeriod"/>
            </a:pPr>
            <a:r>
              <a:rPr lang="en-US" b="1" i="1" dirty="0">
                <a:solidFill>
                  <a:srgbClr val="00502F"/>
                </a:solidFill>
                <a:latin typeface="LeMondeJournal-NormalOsF"/>
              </a:rPr>
              <a:t>Deliberately open a space for recovery to happen</a:t>
            </a:r>
          </a:p>
          <a:p>
            <a:pPr marL="342900" indent="-342900" algn="l">
              <a:buFont typeface="+mj-lt"/>
              <a:buAutoNum type="arabicPeriod"/>
            </a:pPr>
            <a:r>
              <a:rPr lang="en-US" b="1" i="1" dirty="0">
                <a:solidFill>
                  <a:srgbClr val="00502F"/>
                </a:solidFill>
                <a:latin typeface="LeMondeJournal-NormalOsF"/>
              </a:rPr>
              <a:t>Take time off periodically – these recovery periods allow time to recharge.</a:t>
            </a:r>
          </a:p>
          <a:p>
            <a:pPr marL="342900" indent="-342900" algn="l">
              <a:buFont typeface="+mj-lt"/>
              <a:buAutoNum type="arabicPeriod"/>
            </a:pPr>
            <a:r>
              <a:rPr lang="en-US" b="1" i="1" dirty="0">
                <a:solidFill>
                  <a:srgbClr val="00502F"/>
                </a:solidFill>
                <a:latin typeface="LeMondeJournal-NormalOsF"/>
              </a:rPr>
              <a:t>Use technology to limit tech use while building internal recovery periods into your daily routine</a:t>
            </a:r>
          </a:p>
          <a:p>
            <a:pPr marL="342900" indent="-342900" algn="l">
              <a:buFont typeface="+mj-lt"/>
              <a:buAutoNum type="arabicPeriod"/>
            </a:pPr>
            <a:r>
              <a:rPr lang="en-US" b="1" i="1" dirty="0">
                <a:solidFill>
                  <a:srgbClr val="00502F"/>
                </a:solidFill>
                <a:latin typeface="LeMondeJournal-NormalOsF"/>
              </a:rPr>
              <a:t>Now that you have created time for rejuvenation – engage in an activities that make you feel happy and replenished</a:t>
            </a:r>
          </a:p>
          <a:p>
            <a:pPr marL="800100" lvl="1" indent="-342900">
              <a:buFont typeface="Arial" panose="020B0604020202020204" pitchFamily="34" charset="0"/>
              <a:buChar char="•"/>
            </a:pPr>
            <a:r>
              <a:rPr lang="en-US" b="1" i="1" dirty="0">
                <a:solidFill>
                  <a:srgbClr val="00502F"/>
                </a:solidFill>
                <a:latin typeface="LeMondeJournal-NormalOsF"/>
              </a:rPr>
              <a:t>Take the pressure off and just do something for the fun of it!</a:t>
            </a:r>
          </a:p>
          <a:p>
            <a:pPr marL="800100" lvl="1" indent="-342900">
              <a:buFont typeface="Arial" panose="020B0604020202020204" pitchFamily="34" charset="0"/>
              <a:buChar char="•"/>
            </a:pPr>
            <a:r>
              <a:rPr lang="en-US" b="1" i="1" dirty="0">
                <a:solidFill>
                  <a:srgbClr val="00502F"/>
                </a:solidFill>
                <a:latin typeface="LeMondeJournal-NormalOsF"/>
              </a:rPr>
              <a:t>Walk, run, call a friend.</a:t>
            </a:r>
          </a:p>
          <a:p>
            <a:pPr marL="800100" lvl="1" indent="-342900">
              <a:buFont typeface="Arial" panose="020B0604020202020204" pitchFamily="34" charset="0"/>
              <a:buChar char="•"/>
            </a:pPr>
            <a:r>
              <a:rPr lang="en-US" b="1" i="1" dirty="0">
                <a:solidFill>
                  <a:srgbClr val="00502F"/>
                </a:solidFill>
                <a:latin typeface="LeMondeJournal-NormalOsF"/>
              </a:rPr>
              <a:t>Do something for someone else.</a:t>
            </a:r>
          </a:p>
          <a:p>
            <a:pPr marL="800100" lvl="1" indent="-342900">
              <a:buFont typeface="Arial" panose="020B0604020202020204" pitchFamily="34" charset="0"/>
              <a:buChar char="•"/>
            </a:pPr>
            <a:r>
              <a:rPr lang="en-US" b="1" i="1" dirty="0">
                <a:solidFill>
                  <a:srgbClr val="00502F"/>
                </a:solidFill>
                <a:latin typeface="LeMondeJournal-NormalOsF"/>
              </a:rPr>
              <a:t>Write a toolbox talk.</a:t>
            </a:r>
          </a:p>
          <a:p>
            <a:pPr marL="800100" lvl="1" indent="-342900">
              <a:buFont typeface="Arial" panose="020B0604020202020204" pitchFamily="34" charset="0"/>
              <a:buChar char="•"/>
            </a:pPr>
            <a:r>
              <a:rPr lang="en-US" b="1" i="1" dirty="0">
                <a:solidFill>
                  <a:srgbClr val="00502F"/>
                </a:solidFill>
                <a:latin typeface="LeMondeJournal-NormalOsF"/>
              </a:rPr>
              <a:t>Read a book.</a:t>
            </a:r>
          </a:p>
          <a:p>
            <a:pPr marL="800100" lvl="1" indent="-342900">
              <a:buFont typeface="Arial" panose="020B0604020202020204" pitchFamily="34" charset="0"/>
              <a:buChar char="•"/>
            </a:pPr>
            <a:r>
              <a:rPr lang="en-US" b="1" i="1" dirty="0">
                <a:solidFill>
                  <a:srgbClr val="00502F"/>
                </a:solidFill>
                <a:latin typeface="LeMondeJournal-NormalOsF"/>
              </a:rPr>
              <a:t>Research a subject</a:t>
            </a:r>
          </a:p>
          <a:p>
            <a:pPr marL="800100" lvl="1" indent="-342900">
              <a:buFont typeface="Arial" panose="020B0604020202020204" pitchFamily="34" charset="0"/>
              <a:buChar char="•"/>
            </a:pPr>
            <a:r>
              <a:rPr lang="en-US" b="1" i="1" dirty="0">
                <a:solidFill>
                  <a:srgbClr val="00502F"/>
                </a:solidFill>
                <a:latin typeface="LeMondeJournal-NormalOsF"/>
              </a:rPr>
              <a:t>Write that blog you’ve been thinking about</a:t>
            </a:r>
          </a:p>
          <a:p>
            <a:pPr marL="800100" lvl="1" indent="-342900">
              <a:buFont typeface="Arial" panose="020B0604020202020204" pitchFamily="34" charset="0"/>
              <a:buChar char="•"/>
            </a:pPr>
            <a:r>
              <a:rPr lang="en-US" b="1" i="1" dirty="0">
                <a:solidFill>
                  <a:srgbClr val="00502F"/>
                </a:solidFill>
                <a:latin typeface="LeMondeJournal-NormalOsF"/>
              </a:rPr>
              <a:t>Clean a database.</a:t>
            </a:r>
          </a:p>
          <a:p>
            <a:pPr marL="800100" lvl="1" indent="-342900">
              <a:buFont typeface="Arial" panose="020B0604020202020204" pitchFamily="34" charset="0"/>
              <a:buChar char="•"/>
            </a:pPr>
            <a:endParaRPr lang="en-US" b="1" i="1" dirty="0">
              <a:solidFill>
                <a:srgbClr val="00502F"/>
              </a:solidFill>
              <a:latin typeface="LeMondeJournal-NormalOsF"/>
            </a:endParaRPr>
          </a:p>
        </p:txBody>
      </p:sp>
    </p:spTree>
    <p:extLst>
      <p:ext uri="{BB962C8B-B14F-4D97-AF65-F5344CB8AC3E}">
        <p14:creationId xmlns:p14="http://schemas.microsoft.com/office/powerpoint/2010/main" val="304920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2637355"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2656405"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1032590"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Why?</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7" name="Text Box 2">
            <a:extLst>
              <a:ext uri="{FF2B5EF4-FFF2-40B4-BE49-F238E27FC236}">
                <a16:creationId xmlns:a16="http://schemas.microsoft.com/office/drawing/2014/main" id="{87B74627-7DB0-417B-BEB7-8AAF4E1D7578}"/>
              </a:ext>
            </a:extLst>
          </p:cNvPr>
          <p:cNvSpPr txBox="1">
            <a:spLocks noChangeArrowheads="1"/>
          </p:cNvSpPr>
          <p:nvPr/>
        </p:nvSpPr>
        <p:spPr bwMode="auto">
          <a:xfrm>
            <a:off x="3233316" y="1990918"/>
            <a:ext cx="5725368" cy="2113079"/>
          </a:xfrm>
          <a:prstGeom prst="rect">
            <a:avLst/>
          </a:prstGeom>
          <a:noFill/>
          <a:ln w="9525">
            <a:noFill/>
            <a:miter lim="800000"/>
            <a:headEnd/>
            <a:tailEnd/>
          </a:ln>
        </p:spPr>
        <p:txBody>
          <a:bodyPr rot="0" vert="horz" wrap="square" lIns="91440" tIns="45720" rIns="91440" bIns="45720" anchor="t" anchorCtr="0">
            <a:spAutoFit/>
          </a:bodyPr>
          <a:lstStyle/>
          <a:p>
            <a:pPr algn="ctr">
              <a:lnSpc>
                <a:spcPct val="120000"/>
              </a:lnSpc>
              <a:spcBef>
                <a:spcPts val="600"/>
              </a:spcBef>
              <a:spcAft>
                <a:spcPts val="600"/>
              </a:spcAft>
            </a:pPr>
            <a:r>
              <a:rPr lang="en-US" sz="2800" i="1" dirty="0">
                <a:ln w="0"/>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rPr>
              <a:t>Persons of the same skillset, with greater emotional intelligence, will out-perform others by an average of 10x</a:t>
            </a:r>
            <a:endParaRPr lang="en-AU" sz="2800" dirty="0">
              <a:ln w="0"/>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8362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2504005"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2484955"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1168781"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What?</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10" name="Text Box 2">
            <a:extLst>
              <a:ext uri="{FF2B5EF4-FFF2-40B4-BE49-F238E27FC236}">
                <a16:creationId xmlns:a16="http://schemas.microsoft.com/office/drawing/2014/main" id="{804FF02B-B1A0-45D4-8CBB-573DE14ADD98}"/>
              </a:ext>
            </a:extLst>
          </p:cNvPr>
          <p:cNvSpPr txBox="1">
            <a:spLocks noChangeArrowheads="1"/>
          </p:cNvSpPr>
          <p:nvPr/>
        </p:nvSpPr>
        <p:spPr bwMode="auto">
          <a:xfrm>
            <a:off x="3233316" y="1990918"/>
            <a:ext cx="5725368" cy="3664273"/>
          </a:xfrm>
          <a:prstGeom prst="rect">
            <a:avLst/>
          </a:prstGeom>
          <a:noFill/>
          <a:ln w="9525">
            <a:noFill/>
            <a:miter lim="800000"/>
            <a:headEnd/>
            <a:tailEnd/>
          </a:ln>
        </p:spPr>
        <p:txBody>
          <a:bodyPr rot="0" vert="horz" wrap="square" lIns="91440" tIns="45720" rIns="91440" bIns="45720" anchor="t" anchorCtr="0">
            <a:spAutoFit/>
          </a:bodyPr>
          <a:lstStyle/>
          <a:p>
            <a:pPr algn="ctr">
              <a:lnSpc>
                <a:spcPct val="120000"/>
              </a:lnSpc>
              <a:spcBef>
                <a:spcPts val="600"/>
              </a:spcBef>
              <a:spcAft>
                <a:spcPts val="600"/>
              </a:spcAft>
            </a:pPr>
            <a:r>
              <a:rPr lang="en-US" sz="2800" i="1" dirty="0">
                <a:ln w="0"/>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rPr>
              <a:t>People with strong EI are self-aware and empathetic. They can read and regulate their own emotions while intuitively grasping how others feel and gauging the emotional state of the group they are with.</a:t>
            </a:r>
            <a:endParaRPr lang="en-AU" sz="2800" dirty="0">
              <a:ln w="0"/>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3994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3672267"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3672267"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1348446"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WIIFM?</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899575" y="1480724"/>
            <a:ext cx="10272008" cy="4508927"/>
          </a:xfrm>
          <a:prstGeom prst="rect">
            <a:avLst/>
          </a:prstGeom>
          <a:noFill/>
        </p:spPr>
        <p:txBody>
          <a:bodyPr wrap="square" rtlCol="0">
            <a:spAutoFit/>
          </a:bodyPr>
          <a:lstStyle/>
          <a:p>
            <a:pPr>
              <a:spcBef>
                <a:spcPts val="3000"/>
              </a:spcBef>
              <a:buClr>
                <a:srgbClr val="00502F"/>
              </a:buClr>
              <a:buSzPct val="125000"/>
            </a:pPr>
            <a:r>
              <a:rPr lang="en-US" b="1" dirty="0">
                <a:solidFill>
                  <a:srgbClr val="00502F"/>
                </a:solidFill>
              </a:rPr>
              <a:t>Becoming more finely attuned to your own emotions allows you to determine how to use those feelings more productively to:</a:t>
            </a:r>
          </a:p>
          <a:p>
            <a:pPr marL="342900" indent="-342900">
              <a:spcBef>
                <a:spcPts val="3000"/>
              </a:spcBef>
              <a:buClr>
                <a:srgbClr val="00502F"/>
              </a:buClr>
              <a:buSzPct val="125000"/>
              <a:buFont typeface="Wingdings" pitchFamily="2" charset="2"/>
              <a:buChar char="§"/>
            </a:pPr>
            <a:r>
              <a:rPr lang="en-US" b="1" i="1" dirty="0">
                <a:solidFill>
                  <a:srgbClr val="00502F"/>
                </a:solidFill>
              </a:rPr>
              <a:t>Make stronger decisions</a:t>
            </a:r>
          </a:p>
          <a:p>
            <a:pPr marL="342900" indent="-342900">
              <a:spcBef>
                <a:spcPts val="3000"/>
              </a:spcBef>
              <a:buClr>
                <a:srgbClr val="00502F"/>
              </a:buClr>
              <a:buSzPct val="125000"/>
              <a:buFont typeface="Wingdings" pitchFamily="2" charset="2"/>
              <a:buChar char="§"/>
            </a:pPr>
            <a:r>
              <a:rPr lang="en-US" b="1" i="1" dirty="0">
                <a:solidFill>
                  <a:srgbClr val="00502F"/>
                </a:solidFill>
              </a:rPr>
              <a:t>Overcome negative thoughts</a:t>
            </a:r>
          </a:p>
          <a:p>
            <a:pPr marL="342900" indent="-342900">
              <a:spcBef>
                <a:spcPts val="3000"/>
              </a:spcBef>
              <a:buClr>
                <a:srgbClr val="00502F"/>
              </a:buClr>
              <a:buSzPct val="125000"/>
              <a:buFont typeface="Wingdings" pitchFamily="2" charset="2"/>
              <a:buChar char="§"/>
            </a:pPr>
            <a:r>
              <a:rPr lang="en-US" b="1" i="1" dirty="0">
                <a:solidFill>
                  <a:srgbClr val="00502F"/>
                </a:solidFill>
              </a:rPr>
              <a:t>Control yourself in volatile situations</a:t>
            </a:r>
          </a:p>
          <a:p>
            <a:pPr marL="342900" indent="-342900">
              <a:spcBef>
                <a:spcPts val="3000"/>
              </a:spcBef>
              <a:buClr>
                <a:srgbClr val="00502F"/>
              </a:buClr>
              <a:buSzPct val="125000"/>
              <a:buFont typeface="Wingdings" pitchFamily="2" charset="2"/>
              <a:buChar char="§"/>
            </a:pPr>
            <a:r>
              <a:rPr lang="en-US" b="1" i="1" dirty="0">
                <a:solidFill>
                  <a:srgbClr val="00502F"/>
                </a:solidFill>
              </a:rPr>
              <a:t>Understand others when they act in a way that surprises or angers you</a:t>
            </a:r>
          </a:p>
          <a:p>
            <a:pPr>
              <a:spcBef>
                <a:spcPts val="3000"/>
              </a:spcBef>
              <a:buClr>
                <a:srgbClr val="00502F"/>
              </a:buClr>
              <a:buSzPct val="125000"/>
            </a:pPr>
            <a:r>
              <a:rPr lang="en-US" b="1" i="1" dirty="0">
                <a:solidFill>
                  <a:srgbClr val="00502F"/>
                </a:solidFill>
              </a:rPr>
              <a:t>Whether you’re writing a difficult email, looking to keep your cool in a bitter negotiation, or managing an upset direct report, this array of frameworks and tactics can help you approach the situation in a way that takes the human element into account.</a:t>
            </a:r>
          </a:p>
        </p:txBody>
      </p:sp>
    </p:spTree>
    <p:extLst>
      <p:ext uri="{BB962C8B-B14F-4D97-AF65-F5344CB8AC3E}">
        <p14:creationId xmlns:p14="http://schemas.microsoft.com/office/powerpoint/2010/main" val="108136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3940623"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3940623"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3031727"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You’ll get better at:</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492211" y="1683106"/>
            <a:ext cx="10805352" cy="3677930"/>
          </a:xfrm>
          <a:prstGeom prst="rect">
            <a:avLst/>
          </a:prstGeom>
          <a:noFill/>
        </p:spPr>
        <p:txBody>
          <a:bodyPr wrap="square" numCol="2" rtlCol="0">
            <a:spAutoFit/>
          </a:bodyPr>
          <a:lstStyle/>
          <a:p>
            <a:pPr marL="285750" indent="-285750">
              <a:spcBef>
                <a:spcPts val="3000"/>
              </a:spcBef>
              <a:buClr>
                <a:srgbClr val="00502F"/>
              </a:buClr>
              <a:buSzPct val="125000"/>
              <a:buFont typeface="Arial" panose="020B0604020202020204" pitchFamily="34" charset="0"/>
              <a:buChar char="•"/>
            </a:pPr>
            <a:r>
              <a:rPr lang="en-US" b="1" dirty="0">
                <a:solidFill>
                  <a:srgbClr val="00502F"/>
                </a:solidFill>
              </a:rPr>
              <a:t>Identifying and managing your emotions</a:t>
            </a:r>
          </a:p>
          <a:p>
            <a:pPr marL="285750" indent="-285750">
              <a:spcBef>
                <a:spcPts val="3000"/>
              </a:spcBef>
              <a:buClr>
                <a:srgbClr val="00502F"/>
              </a:buClr>
              <a:buSzPct val="125000"/>
              <a:buFont typeface="Arial" panose="020B0604020202020204" pitchFamily="34" charset="0"/>
              <a:buChar char="•"/>
            </a:pPr>
            <a:r>
              <a:rPr lang="en-US" b="1" i="1" dirty="0">
                <a:solidFill>
                  <a:srgbClr val="00502F"/>
                </a:solidFill>
              </a:rPr>
              <a:t>Persuading and influencing others</a:t>
            </a:r>
          </a:p>
          <a:p>
            <a:pPr marL="285750" indent="-285750">
              <a:spcBef>
                <a:spcPts val="3000"/>
              </a:spcBef>
              <a:buClr>
                <a:srgbClr val="00502F"/>
              </a:buClr>
              <a:buSzPct val="125000"/>
              <a:buFont typeface="Arial" panose="020B0604020202020204" pitchFamily="34" charset="0"/>
              <a:buChar char="•"/>
            </a:pPr>
            <a:r>
              <a:rPr lang="en-US" b="1" i="1" dirty="0">
                <a:solidFill>
                  <a:srgbClr val="00502F"/>
                </a:solidFill>
              </a:rPr>
              <a:t>Dealing with difficult colleagues</a:t>
            </a:r>
          </a:p>
          <a:p>
            <a:pPr marL="285750" indent="-285750">
              <a:spcBef>
                <a:spcPts val="3000"/>
              </a:spcBef>
              <a:buClr>
                <a:srgbClr val="00502F"/>
              </a:buClr>
              <a:buSzPct val="125000"/>
              <a:buFont typeface="Arial" panose="020B0604020202020204" pitchFamily="34" charset="0"/>
              <a:buChar char="•"/>
            </a:pPr>
            <a:r>
              <a:rPr lang="en-US" b="1" i="1" dirty="0">
                <a:solidFill>
                  <a:srgbClr val="00502F"/>
                </a:solidFill>
              </a:rPr>
              <a:t>Responding to stress productively</a:t>
            </a:r>
          </a:p>
          <a:p>
            <a:pPr marL="285750" indent="-285750">
              <a:spcBef>
                <a:spcPts val="3000"/>
              </a:spcBef>
              <a:buClr>
                <a:srgbClr val="00502F"/>
              </a:buClr>
              <a:buSzPct val="125000"/>
              <a:buFont typeface="Arial" panose="020B0604020202020204" pitchFamily="34" charset="0"/>
              <a:buChar char="•"/>
            </a:pPr>
            <a:r>
              <a:rPr lang="en-US" b="1" i="1" dirty="0">
                <a:solidFill>
                  <a:srgbClr val="00502F"/>
                </a:solidFill>
              </a:rPr>
              <a:t>Defusing tense conversations</a:t>
            </a:r>
          </a:p>
          <a:p>
            <a:pPr marL="285750" indent="-285750">
              <a:spcBef>
                <a:spcPts val="3000"/>
              </a:spcBef>
              <a:buClr>
                <a:srgbClr val="00502F"/>
              </a:buClr>
              <a:buSzPct val="125000"/>
              <a:buFont typeface="Arial" panose="020B0604020202020204" pitchFamily="34" charset="0"/>
              <a:buChar char="•"/>
            </a:pPr>
            <a:r>
              <a:rPr lang="en-US" b="1" i="1" dirty="0">
                <a:solidFill>
                  <a:srgbClr val="00502F"/>
                </a:solidFill>
              </a:rPr>
              <a:t>Using your feelings as data to help you make smarter decisions</a:t>
            </a:r>
          </a:p>
          <a:p>
            <a:pPr marL="285750" indent="-285750">
              <a:spcBef>
                <a:spcPts val="3000"/>
              </a:spcBef>
              <a:buClr>
                <a:srgbClr val="00502F"/>
              </a:buClr>
              <a:buSzPct val="125000"/>
              <a:buFont typeface="Arial" panose="020B0604020202020204" pitchFamily="34" charset="0"/>
              <a:buChar char="•"/>
            </a:pPr>
            <a:r>
              <a:rPr lang="en-US" b="1" i="1" dirty="0">
                <a:solidFill>
                  <a:srgbClr val="00502F"/>
                </a:solidFill>
              </a:rPr>
              <a:t>Avoiding emotional pitfalls in a negotiation</a:t>
            </a:r>
          </a:p>
          <a:p>
            <a:pPr marL="285750" indent="-285750">
              <a:spcBef>
                <a:spcPts val="3000"/>
              </a:spcBef>
              <a:buClr>
                <a:srgbClr val="00502F"/>
              </a:buClr>
              <a:buSzPct val="125000"/>
              <a:buFont typeface="Arial" panose="020B0604020202020204" pitchFamily="34" charset="0"/>
              <a:buChar char="•"/>
            </a:pPr>
            <a:r>
              <a:rPr lang="en-US" b="1" i="1" dirty="0">
                <a:solidFill>
                  <a:srgbClr val="00502F"/>
                </a:solidFill>
              </a:rPr>
              <a:t>Reacting to tough situations with resilience</a:t>
            </a:r>
          </a:p>
          <a:p>
            <a:pPr marL="285750" indent="-285750">
              <a:spcBef>
                <a:spcPts val="3000"/>
              </a:spcBef>
              <a:buClr>
                <a:srgbClr val="00502F"/>
              </a:buClr>
              <a:buSzPct val="125000"/>
              <a:buFont typeface="Arial" panose="020B0604020202020204" pitchFamily="34" charset="0"/>
              <a:buChar char="•"/>
            </a:pPr>
            <a:r>
              <a:rPr lang="en-US" b="1" i="1" dirty="0">
                <a:solidFill>
                  <a:srgbClr val="00502F"/>
                </a:solidFill>
              </a:rPr>
              <a:t>Helping  others on your team develop their emotional intelligence</a:t>
            </a:r>
          </a:p>
          <a:p>
            <a:pPr marL="285750" indent="-285750">
              <a:spcBef>
                <a:spcPts val="3000"/>
              </a:spcBef>
              <a:buClr>
                <a:srgbClr val="00502F"/>
              </a:buClr>
              <a:buSzPct val="125000"/>
              <a:buFont typeface="Arial" panose="020B0604020202020204" pitchFamily="34" charset="0"/>
              <a:buChar char="•"/>
            </a:pPr>
            <a:r>
              <a:rPr lang="en-US" b="1" i="1" dirty="0">
                <a:solidFill>
                  <a:srgbClr val="00502F"/>
                </a:solidFill>
              </a:rPr>
              <a:t>Developing a strong emotional culture</a:t>
            </a:r>
          </a:p>
        </p:txBody>
      </p:sp>
    </p:spTree>
    <p:extLst>
      <p:ext uri="{BB962C8B-B14F-4D97-AF65-F5344CB8AC3E}">
        <p14:creationId xmlns:p14="http://schemas.microsoft.com/office/powerpoint/2010/main" val="108776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248737"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248737"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2752228"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Key components:</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1740288" y="2860783"/>
            <a:ext cx="8711424" cy="369332"/>
          </a:xfrm>
          <a:prstGeom prst="rect">
            <a:avLst/>
          </a:prstGeom>
          <a:noFill/>
        </p:spPr>
        <p:txBody>
          <a:bodyPr wrap="square" numCol="1" rtlCol="0">
            <a:spAutoFit/>
          </a:bodyPr>
          <a:lstStyle/>
          <a:p>
            <a:pPr algn="ctr">
              <a:spcBef>
                <a:spcPts val="3000"/>
              </a:spcBef>
              <a:buClr>
                <a:srgbClr val="00502F"/>
              </a:buClr>
              <a:buSzPct val="125000"/>
            </a:pPr>
            <a:r>
              <a:rPr lang="en-US" b="1" i="1" dirty="0">
                <a:solidFill>
                  <a:srgbClr val="00502F"/>
                </a:solidFill>
              </a:rPr>
              <a:t>The ability to recognize(awareness) and regulate emotions in first, yourself, then others.</a:t>
            </a:r>
          </a:p>
        </p:txBody>
      </p:sp>
    </p:spTree>
    <p:extLst>
      <p:ext uri="{BB962C8B-B14F-4D97-AF65-F5344CB8AC3E}">
        <p14:creationId xmlns:p14="http://schemas.microsoft.com/office/powerpoint/2010/main" val="9712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429000"/>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248737"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248737"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2024529"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Progression:</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graphicFrame>
        <p:nvGraphicFramePr>
          <p:cNvPr id="2" name="Table 1">
            <a:extLst>
              <a:ext uri="{FF2B5EF4-FFF2-40B4-BE49-F238E27FC236}">
                <a16:creationId xmlns:a16="http://schemas.microsoft.com/office/drawing/2014/main" id="{BEE945A5-09C7-42F9-B592-8A95D8AEFEFE}"/>
              </a:ext>
            </a:extLst>
          </p:cNvPr>
          <p:cNvGraphicFramePr>
            <a:graphicFrameLocks noGrp="1"/>
          </p:cNvGraphicFramePr>
          <p:nvPr>
            <p:extLst>
              <p:ext uri="{D42A27DB-BD31-4B8C-83A1-F6EECF244321}">
                <p14:modId xmlns:p14="http://schemas.microsoft.com/office/powerpoint/2010/main" val="3132132366"/>
              </p:ext>
            </p:extLst>
          </p:nvPr>
        </p:nvGraphicFramePr>
        <p:xfrm>
          <a:off x="3002692" y="1857455"/>
          <a:ext cx="6394450" cy="4026134"/>
        </p:xfrm>
        <a:graphic>
          <a:graphicData uri="http://schemas.openxmlformats.org/drawingml/2006/table">
            <a:tbl>
              <a:tblPr firstRow="1" firstCol="1" bandRow="1">
                <a:tableStyleId>{5C22544A-7EE6-4342-B048-85BDC9FD1C3A}</a:tableStyleId>
              </a:tblPr>
              <a:tblGrid>
                <a:gridCol w="774178">
                  <a:extLst>
                    <a:ext uri="{9D8B030D-6E8A-4147-A177-3AD203B41FA5}">
                      <a16:colId xmlns:a16="http://schemas.microsoft.com/office/drawing/2014/main" val="1954538358"/>
                    </a:ext>
                  </a:extLst>
                </a:gridCol>
                <a:gridCol w="2463052">
                  <a:extLst>
                    <a:ext uri="{9D8B030D-6E8A-4147-A177-3AD203B41FA5}">
                      <a16:colId xmlns:a16="http://schemas.microsoft.com/office/drawing/2014/main" val="523192043"/>
                    </a:ext>
                  </a:extLst>
                </a:gridCol>
                <a:gridCol w="3157220">
                  <a:extLst>
                    <a:ext uri="{9D8B030D-6E8A-4147-A177-3AD203B41FA5}">
                      <a16:colId xmlns:a16="http://schemas.microsoft.com/office/drawing/2014/main" val="1514145437"/>
                    </a:ext>
                  </a:extLst>
                </a:gridCol>
              </a:tblGrid>
              <a:tr h="508058">
                <a:tc>
                  <a:txBody>
                    <a:bodyPr/>
                    <a:lstStyle/>
                    <a:p>
                      <a:pPr algn="l">
                        <a:lnSpc>
                          <a:spcPct val="120000"/>
                        </a:lnSpc>
                        <a:spcBef>
                          <a:spcPts val="600"/>
                        </a:spcBef>
                        <a:spcAft>
                          <a:spcPts val="600"/>
                        </a:spcAft>
                      </a:pPr>
                      <a:r>
                        <a:rPr lang="en-US" sz="1600" dirty="0">
                          <a:effectLst/>
                        </a:rPr>
                        <a:t> </a:t>
                      </a:r>
                      <a:endParaRPr lang="en-AU" sz="16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n-US" sz="1600">
                          <a:effectLst/>
                        </a:rPr>
                        <a:t>Recognition (Awareness)</a:t>
                      </a:r>
                      <a:endParaRPr lang="en-AU" sz="16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n-US" sz="1600" dirty="0">
                          <a:effectLst/>
                        </a:rPr>
                        <a:t>Regulation</a:t>
                      </a:r>
                      <a:endParaRPr lang="en-AU" sz="16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601002"/>
                  </a:ext>
                </a:extLst>
              </a:tr>
              <a:tr h="1413089">
                <a:tc>
                  <a:txBody>
                    <a:bodyPr/>
                    <a:lstStyle/>
                    <a:p>
                      <a:pPr marL="71755" marR="71755" algn="l">
                        <a:lnSpc>
                          <a:spcPct val="120000"/>
                        </a:lnSpc>
                        <a:spcBef>
                          <a:spcPts val="600"/>
                        </a:spcBef>
                        <a:spcAft>
                          <a:spcPts val="600"/>
                        </a:spcAft>
                      </a:pPr>
                      <a:r>
                        <a:rPr lang="en-US" sz="1600">
                          <a:effectLst/>
                        </a:rPr>
                        <a:t>Self (Personal Competence)</a:t>
                      </a:r>
                      <a:endParaRPr lang="en-AU" sz="16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vert="vert270"/>
                </a:tc>
                <a:tc>
                  <a:txBody>
                    <a:bodyPr/>
                    <a:lstStyle/>
                    <a:p>
                      <a:pPr algn="l">
                        <a:lnSpc>
                          <a:spcPct val="120000"/>
                        </a:lnSpc>
                        <a:spcBef>
                          <a:spcPts val="600"/>
                        </a:spcBef>
                        <a:spcAft>
                          <a:spcPts val="600"/>
                        </a:spcAft>
                      </a:pPr>
                      <a:r>
                        <a:rPr lang="en-US" sz="2400" b="1" dirty="0">
                          <a:effectLst/>
                        </a:rPr>
                        <a:t>Self-Awareness</a:t>
                      </a:r>
                      <a:endParaRPr lang="en-AU" sz="2400" b="1" dirty="0">
                        <a:effectLst/>
                      </a:endParaRPr>
                    </a:p>
                  </a:txBody>
                  <a:tcPr marL="68580" marR="68580" marT="0" marB="0"/>
                </a:tc>
                <a:tc>
                  <a:txBody>
                    <a:bodyPr/>
                    <a:lstStyle/>
                    <a:p>
                      <a:pPr algn="l">
                        <a:lnSpc>
                          <a:spcPct val="120000"/>
                        </a:lnSpc>
                        <a:spcBef>
                          <a:spcPts val="600"/>
                        </a:spcBef>
                        <a:spcAft>
                          <a:spcPts val="600"/>
                        </a:spcAft>
                      </a:pPr>
                      <a:r>
                        <a:rPr lang="en-US" sz="2400" b="1" dirty="0">
                          <a:effectLst/>
                        </a:rPr>
                        <a:t>Self-Management</a:t>
                      </a:r>
                      <a:endParaRPr lang="en-AU" sz="2400" b="1" dirty="0">
                        <a:effectLst/>
                      </a:endParaRPr>
                    </a:p>
                  </a:txBody>
                  <a:tcPr marL="68580" marR="68580" marT="0" marB="0"/>
                </a:tc>
                <a:extLst>
                  <a:ext uri="{0D108BD9-81ED-4DB2-BD59-A6C34878D82A}">
                    <a16:rowId xmlns:a16="http://schemas.microsoft.com/office/drawing/2014/main" val="2873593439"/>
                  </a:ext>
                </a:extLst>
              </a:tr>
              <a:tr h="2104987">
                <a:tc>
                  <a:txBody>
                    <a:bodyPr/>
                    <a:lstStyle/>
                    <a:p>
                      <a:pPr marL="71755" marR="71755" algn="l">
                        <a:lnSpc>
                          <a:spcPct val="120000"/>
                        </a:lnSpc>
                        <a:spcBef>
                          <a:spcPts val="600"/>
                        </a:spcBef>
                        <a:spcAft>
                          <a:spcPts val="600"/>
                        </a:spcAft>
                      </a:pPr>
                      <a:r>
                        <a:rPr lang="en-US" sz="1600">
                          <a:effectLst/>
                        </a:rPr>
                        <a:t>Others (Social Competence</a:t>
                      </a:r>
                      <a:endParaRPr lang="en-AU" sz="16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vert="vert270"/>
                </a:tc>
                <a:tc>
                  <a:txBody>
                    <a:bodyPr/>
                    <a:lstStyle/>
                    <a:p>
                      <a:pPr algn="l">
                        <a:lnSpc>
                          <a:spcPct val="120000"/>
                        </a:lnSpc>
                        <a:spcBef>
                          <a:spcPts val="600"/>
                        </a:spcBef>
                        <a:spcAft>
                          <a:spcPts val="600"/>
                        </a:spcAft>
                      </a:pPr>
                      <a:r>
                        <a:rPr lang="en-US" sz="2400" b="1" dirty="0">
                          <a:effectLst/>
                        </a:rPr>
                        <a:t>Social Awareness (Empathy)</a:t>
                      </a:r>
                      <a:endParaRPr lang="en-AU" sz="2400" b="1" dirty="0">
                        <a:effectLst/>
                      </a:endParaRPr>
                    </a:p>
                  </a:txBody>
                  <a:tcPr marL="68580" marR="68580" marT="0" marB="0"/>
                </a:tc>
                <a:tc>
                  <a:txBody>
                    <a:bodyPr/>
                    <a:lstStyle/>
                    <a:p>
                      <a:pPr algn="l">
                        <a:lnSpc>
                          <a:spcPct val="120000"/>
                        </a:lnSpc>
                        <a:spcBef>
                          <a:spcPts val="600"/>
                        </a:spcBef>
                        <a:spcAft>
                          <a:spcPts val="600"/>
                        </a:spcAft>
                      </a:pPr>
                      <a:r>
                        <a:rPr lang="en-US" sz="2400" b="1" dirty="0">
                          <a:effectLst/>
                        </a:rPr>
                        <a:t>Relationship Management (Social Skills)</a:t>
                      </a:r>
                      <a:endParaRPr lang="en-AU" sz="2400" b="1" dirty="0">
                        <a:effectLst/>
                      </a:endParaRPr>
                    </a:p>
                    <a:p>
                      <a:pPr marL="0" lvl="0" indent="0" algn="l">
                        <a:lnSpc>
                          <a:spcPct val="120000"/>
                        </a:lnSpc>
                        <a:spcBef>
                          <a:spcPts val="600"/>
                        </a:spcBef>
                        <a:buFont typeface="Arial" panose="020B0604020202020204" pitchFamily="34" charset="0"/>
                        <a:buNone/>
                      </a:pPr>
                      <a:endParaRPr lang="en-AU" sz="2400" b="1"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8775046"/>
                  </a:ext>
                </a:extLst>
              </a:tr>
            </a:tbl>
          </a:graphicData>
        </a:graphic>
      </p:graphicFrame>
    </p:spTree>
    <p:extLst>
      <p:ext uri="{BB962C8B-B14F-4D97-AF65-F5344CB8AC3E}">
        <p14:creationId xmlns:p14="http://schemas.microsoft.com/office/powerpoint/2010/main" val="116957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508513"/>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248737"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248737"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2571666"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Self-Awareness:</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4961284" y="263219"/>
            <a:ext cx="6457121" cy="2139047"/>
          </a:xfrm>
          <a:prstGeom prst="rect">
            <a:avLst/>
          </a:prstGeom>
          <a:noFill/>
        </p:spPr>
        <p:txBody>
          <a:bodyPr wrap="square" numCol="1" rtlCol="0">
            <a:spAutoFit/>
          </a:bodyPr>
          <a:lstStyle/>
          <a:p>
            <a:pPr algn="ctr">
              <a:spcBef>
                <a:spcPts val="3000"/>
              </a:spcBef>
              <a:buClr>
                <a:srgbClr val="00502F"/>
              </a:buClr>
              <a:buSzPct val="125000"/>
            </a:pPr>
            <a:r>
              <a:rPr lang="en-US" i="1" dirty="0">
                <a:solidFill>
                  <a:srgbClr val="00502F"/>
                </a:solidFill>
              </a:rPr>
              <a:t>This is how easily you can perceive and understand what emotion(s) you are experiencing, what has caused them, and how they impact on your </a:t>
            </a:r>
            <a:r>
              <a:rPr lang="en-US" i="1" dirty="0" err="1">
                <a:solidFill>
                  <a:srgbClr val="00502F"/>
                </a:solidFill>
              </a:rPr>
              <a:t>behaviour</a:t>
            </a:r>
            <a:r>
              <a:rPr lang="en-US" i="1" dirty="0">
                <a:solidFill>
                  <a:srgbClr val="00502F"/>
                </a:solidFill>
              </a:rPr>
              <a:t>, decisions and performance</a:t>
            </a:r>
          </a:p>
          <a:p>
            <a:pPr algn="ctr">
              <a:spcBef>
                <a:spcPts val="3000"/>
              </a:spcBef>
              <a:buClr>
                <a:srgbClr val="00502F"/>
              </a:buClr>
              <a:buSzPct val="125000"/>
            </a:pPr>
            <a:r>
              <a:rPr lang="en-US" i="1" dirty="0">
                <a:solidFill>
                  <a:srgbClr val="00502F"/>
                </a:solidFill>
              </a:rPr>
              <a:t>To be emotionally self-aware is challenging and requires the deliberate practice of reflecting on our emotional experiences and consequences</a:t>
            </a:r>
          </a:p>
        </p:txBody>
      </p:sp>
      <p:sp>
        <p:nvSpPr>
          <p:cNvPr id="2" name="TextBox 1">
            <a:extLst>
              <a:ext uri="{FF2B5EF4-FFF2-40B4-BE49-F238E27FC236}">
                <a16:creationId xmlns:a16="http://schemas.microsoft.com/office/drawing/2014/main" id="{5F3C13CB-649E-40E2-868F-AC664BC0F1FE}"/>
              </a:ext>
            </a:extLst>
          </p:cNvPr>
          <p:cNvSpPr txBox="1"/>
          <p:nvPr/>
        </p:nvSpPr>
        <p:spPr>
          <a:xfrm>
            <a:off x="408769" y="2398437"/>
            <a:ext cx="11538066" cy="3570208"/>
          </a:xfrm>
          <a:prstGeom prst="rect">
            <a:avLst/>
          </a:prstGeom>
          <a:noFill/>
        </p:spPr>
        <p:txBody>
          <a:bodyPr wrap="square" numCol="3" rtlCol="0">
            <a:spAutoFit/>
          </a:bodyPr>
          <a:lstStyle/>
          <a:p>
            <a:pPr algn="l"/>
            <a:r>
              <a:rPr lang="en-AU" sz="1800" b="0" i="0" u="none" strike="noStrike" baseline="0" dirty="0">
                <a:latin typeface="MyriadPro-Light"/>
              </a:rPr>
              <a:t>Knowing one’s </a:t>
            </a:r>
            <a:r>
              <a:rPr lang="en-US" sz="1800" b="0" i="0" u="none" strike="noStrike" baseline="0" dirty="0">
                <a:latin typeface="MyriadPro-Light"/>
              </a:rPr>
              <a:t>strengths, weaknesses, drives, values, and</a:t>
            </a:r>
            <a:r>
              <a:rPr lang="en-US" dirty="0">
                <a:latin typeface="MyriadPro-Light"/>
              </a:rPr>
              <a:t> </a:t>
            </a:r>
            <a:r>
              <a:rPr lang="en-AU" sz="1800" b="0" i="0" u="none" strike="noStrike" baseline="0" dirty="0">
                <a:latin typeface="MyriadPro-Light"/>
              </a:rPr>
              <a:t>impact on others</a:t>
            </a:r>
            <a:endParaRPr lang="en-US" i="1" dirty="0">
              <a:solidFill>
                <a:srgbClr val="00502F"/>
              </a:solidFill>
            </a:endParaRP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Self-confidence</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Awareness of my own emotional state</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Ability to ‘name’ my state</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Paying attention to how others around me influence my emotional state</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Recognizing how my behavior impacts others</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Triggers</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Realistic self-assessment</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Comfortable talking about my limitations and strengths</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Thirst for constructive criticism</a:t>
            </a:r>
          </a:p>
          <a:p>
            <a:pPr marL="285750" indent="-285750">
              <a:spcBef>
                <a:spcPts val="3000"/>
              </a:spcBef>
              <a:buClr>
                <a:srgbClr val="00502F"/>
              </a:buClr>
              <a:buSzPct val="125000"/>
              <a:buFont typeface="Arial" panose="020B0604020202020204" pitchFamily="34" charset="0"/>
              <a:buChar char="•"/>
            </a:pPr>
            <a:r>
              <a:rPr lang="en-US" i="1" dirty="0">
                <a:solidFill>
                  <a:srgbClr val="00502F"/>
                </a:solidFill>
              </a:rPr>
              <a:t>Know when to ask for help</a:t>
            </a:r>
          </a:p>
          <a:p>
            <a:pPr>
              <a:spcBef>
                <a:spcPts val="3000"/>
              </a:spcBef>
              <a:buClr>
                <a:srgbClr val="00502F"/>
              </a:buClr>
              <a:buSzPct val="125000"/>
            </a:pPr>
            <a:r>
              <a:rPr lang="en-US" i="1" dirty="0">
                <a:solidFill>
                  <a:srgbClr val="00502F"/>
                </a:solidFill>
              </a:rPr>
              <a:t>Example: A manager knows tight deadlines bring out the worst in him. So he plans his time to get work done well in advance.</a:t>
            </a:r>
          </a:p>
          <a:p>
            <a:endParaRPr lang="en-AU" dirty="0"/>
          </a:p>
        </p:txBody>
      </p:sp>
    </p:spTree>
    <p:extLst>
      <p:ext uri="{BB962C8B-B14F-4D97-AF65-F5344CB8AC3E}">
        <p14:creationId xmlns:p14="http://schemas.microsoft.com/office/powerpoint/2010/main" val="66888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flower&#10;&#10;Description automatically generated">
            <a:extLst>
              <a:ext uri="{FF2B5EF4-FFF2-40B4-BE49-F238E27FC236}">
                <a16:creationId xmlns:a16="http://schemas.microsoft.com/office/drawing/2014/main" id="{6221044C-867F-2044-913B-FDF6EA97B61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894437" y="3508513"/>
            <a:ext cx="11297563" cy="3429000"/>
          </a:xfrm>
          <a:prstGeom prst="rect">
            <a:avLst/>
          </a:prstGeom>
        </p:spPr>
      </p:pic>
      <p:sp>
        <p:nvSpPr>
          <p:cNvPr id="19" name="Rectangle 18">
            <a:extLst>
              <a:ext uri="{FF2B5EF4-FFF2-40B4-BE49-F238E27FC236}">
                <a16:creationId xmlns:a16="http://schemas.microsoft.com/office/drawing/2014/main" id="{3587C6E8-C4DC-CB4D-9BC4-1416721D625E}"/>
              </a:ext>
            </a:extLst>
          </p:cNvPr>
          <p:cNvSpPr/>
          <p:nvPr/>
        </p:nvSpPr>
        <p:spPr>
          <a:xfrm>
            <a:off x="-94180" y="604463"/>
            <a:ext cx="4248737" cy="992707"/>
          </a:xfrm>
          <a:prstGeom prst="rect">
            <a:avLst/>
          </a:prstGeom>
          <a:solidFill>
            <a:srgbClr val="8DC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D903C1-200D-1240-B40D-DC30094BE045}"/>
              </a:ext>
            </a:extLst>
          </p:cNvPr>
          <p:cNvSpPr/>
          <p:nvPr/>
        </p:nvSpPr>
        <p:spPr>
          <a:xfrm>
            <a:off x="-246580" y="452063"/>
            <a:ext cx="4248737" cy="992707"/>
          </a:xfrm>
          <a:prstGeom prst="rect">
            <a:avLst/>
          </a:prstGeom>
          <a:solidFill>
            <a:srgbClr val="0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6AD94-CFFE-8748-9977-051D9338216E}"/>
              </a:ext>
            </a:extLst>
          </p:cNvPr>
          <p:cNvSpPr txBox="1"/>
          <p:nvPr/>
        </p:nvSpPr>
        <p:spPr>
          <a:xfrm>
            <a:off x="492211" y="690399"/>
            <a:ext cx="2548518" cy="523220"/>
          </a:xfrm>
          <a:prstGeom prst="rect">
            <a:avLst/>
          </a:prstGeom>
          <a:noFill/>
        </p:spPr>
        <p:txBody>
          <a:bodyPr wrap="none" rtlCol="0">
            <a:spAutoFit/>
          </a:bodyPr>
          <a:lstStyle/>
          <a:p>
            <a:r>
              <a:rPr lang="en-US" sz="2800" b="1" dirty="0">
                <a:solidFill>
                  <a:schemeClr val="bg1"/>
                </a:solidFill>
                <a:latin typeface="Calibri" panose="020F0502020204030204" pitchFamily="34" charset="0"/>
                <a:cs typeface="Calibri" panose="020F0502020204030204" pitchFamily="34" charset="0"/>
              </a:rPr>
              <a:t>Self-Regulation:</a:t>
            </a:r>
            <a:endParaRPr lang="en-US"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207496B7-4E67-FF4F-A826-B0C68D06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11" y="5886403"/>
            <a:ext cx="2510481" cy="856353"/>
          </a:xfrm>
          <a:prstGeom prst="rect">
            <a:avLst/>
          </a:prstGeom>
        </p:spPr>
      </p:pic>
      <p:sp>
        <p:nvSpPr>
          <p:cNvPr id="31" name="TextBox 30">
            <a:extLst>
              <a:ext uri="{FF2B5EF4-FFF2-40B4-BE49-F238E27FC236}">
                <a16:creationId xmlns:a16="http://schemas.microsoft.com/office/drawing/2014/main" id="{46445AE5-BD56-F24A-98F9-0EA92A6D1F5E}"/>
              </a:ext>
            </a:extLst>
          </p:cNvPr>
          <p:cNvSpPr txBox="1"/>
          <p:nvPr/>
        </p:nvSpPr>
        <p:spPr>
          <a:xfrm>
            <a:off x="4961284" y="263219"/>
            <a:ext cx="6457121" cy="2139047"/>
          </a:xfrm>
          <a:prstGeom prst="rect">
            <a:avLst/>
          </a:prstGeom>
          <a:noFill/>
        </p:spPr>
        <p:txBody>
          <a:bodyPr wrap="square" numCol="1" rtlCol="0">
            <a:spAutoFit/>
          </a:bodyPr>
          <a:lstStyle/>
          <a:p>
            <a:pPr algn="ctr">
              <a:spcBef>
                <a:spcPts val="3000"/>
              </a:spcBef>
              <a:buClr>
                <a:srgbClr val="00502F"/>
              </a:buClr>
              <a:buSzPct val="125000"/>
            </a:pPr>
            <a:r>
              <a:rPr lang="en-US" i="1" dirty="0">
                <a:solidFill>
                  <a:srgbClr val="00502F"/>
                </a:solidFill>
              </a:rPr>
              <a:t>This is the ability to manage my emotions, demonstrate resilience and remain optimistic</a:t>
            </a:r>
          </a:p>
          <a:p>
            <a:pPr algn="ctr">
              <a:spcBef>
                <a:spcPts val="3000"/>
              </a:spcBef>
              <a:buClr>
                <a:srgbClr val="00502F"/>
              </a:buClr>
              <a:buSzPct val="125000"/>
            </a:pPr>
            <a:r>
              <a:rPr lang="en-US" i="1" dirty="0">
                <a:solidFill>
                  <a:srgbClr val="00502F"/>
                </a:solidFill>
              </a:rPr>
              <a:t>Effective emotional self-management makes it easier to move on from situations that have caused you adversity and to create space between my reaction and the stimulus for your emotions in charged situations</a:t>
            </a:r>
          </a:p>
        </p:txBody>
      </p:sp>
      <p:sp>
        <p:nvSpPr>
          <p:cNvPr id="2" name="TextBox 1">
            <a:extLst>
              <a:ext uri="{FF2B5EF4-FFF2-40B4-BE49-F238E27FC236}">
                <a16:creationId xmlns:a16="http://schemas.microsoft.com/office/drawing/2014/main" id="{5F3C13CB-649E-40E2-868F-AC664BC0F1FE}"/>
              </a:ext>
            </a:extLst>
          </p:cNvPr>
          <p:cNvSpPr txBox="1"/>
          <p:nvPr/>
        </p:nvSpPr>
        <p:spPr>
          <a:xfrm>
            <a:off x="408769" y="2398437"/>
            <a:ext cx="11538066" cy="2308324"/>
          </a:xfrm>
          <a:prstGeom prst="rect">
            <a:avLst/>
          </a:prstGeom>
          <a:noFill/>
        </p:spPr>
        <p:txBody>
          <a:bodyPr wrap="square" numCol="3" rtlCol="0">
            <a:spAutoFit/>
          </a:bodyPr>
          <a:lstStyle/>
          <a:p>
            <a:pPr algn="l"/>
            <a:r>
              <a:rPr lang="en-US" sz="1800" b="0" i="0" u="none" strike="noStrike" baseline="0" dirty="0">
                <a:latin typeface="LeMondeSans-LightOsF"/>
              </a:rPr>
              <a:t>The ability to control or redirect disruptive impulses </a:t>
            </a:r>
            <a:r>
              <a:rPr lang="en-AU" sz="1800" b="0" i="0" u="none" strike="noStrike" baseline="0" dirty="0">
                <a:latin typeface="LeMondeSans-LightOsF"/>
              </a:rPr>
              <a:t>and moods </a:t>
            </a:r>
          </a:p>
          <a:p>
            <a:pPr algn="l"/>
            <a:r>
              <a:rPr lang="en-US" sz="1800" b="0" i="0" u="none" strike="noStrike" baseline="0" dirty="0">
                <a:latin typeface="LeMondeSans-LightOsF"/>
              </a:rPr>
              <a:t>The propensity to suspend judgment – to think </a:t>
            </a:r>
            <a:r>
              <a:rPr lang="en-AU" sz="1800" b="0" i="0" u="none" strike="noStrike" baseline="0" dirty="0">
                <a:latin typeface="LeMondeSans-LightOsF"/>
              </a:rPr>
              <a:t>before acting</a:t>
            </a:r>
          </a:p>
          <a:p>
            <a:pPr marL="285750" indent="-285750" algn="l">
              <a:buFont typeface="Arial" panose="020B0604020202020204" pitchFamily="34" charset="0"/>
              <a:buChar char="•"/>
            </a:pPr>
            <a:r>
              <a:rPr lang="en-US" i="1" dirty="0">
                <a:solidFill>
                  <a:srgbClr val="00502F"/>
                </a:solidFill>
              </a:rPr>
              <a:t>Openness to change, handling it flexibly</a:t>
            </a:r>
          </a:p>
          <a:p>
            <a:pPr marL="285750" indent="-285750" algn="l">
              <a:buFont typeface="Arial" panose="020B0604020202020204" pitchFamily="34" charset="0"/>
              <a:buChar char="•"/>
            </a:pPr>
            <a:r>
              <a:rPr lang="en-US" i="1" dirty="0">
                <a:solidFill>
                  <a:srgbClr val="00502F"/>
                </a:solidFill>
              </a:rPr>
              <a:t>Comfort with ambiguity and change</a:t>
            </a:r>
          </a:p>
          <a:p>
            <a:pPr marL="285750" indent="-285750" algn="l">
              <a:buFont typeface="Arial" panose="020B0604020202020204" pitchFamily="34" charset="0"/>
              <a:buChar char="•"/>
            </a:pPr>
            <a:r>
              <a:rPr lang="en-US" i="1" dirty="0">
                <a:solidFill>
                  <a:srgbClr val="00502F"/>
                </a:solidFill>
              </a:rPr>
              <a:t>Acting in congruence with my values</a:t>
            </a:r>
          </a:p>
          <a:p>
            <a:pPr marL="285750" indent="-285750" algn="l">
              <a:buFont typeface="Arial" panose="020B0604020202020204" pitchFamily="34" charset="0"/>
              <a:buChar char="•"/>
            </a:pPr>
            <a:r>
              <a:rPr lang="en-US" i="1" dirty="0">
                <a:solidFill>
                  <a:srgbClr val="00502F"/>
                </a:solidFill>
              </a:rPr>
              <a:t>Pursuing goals and opportunities despite obstacles and setbacks</a:t>
            </a:r>
          </a:p>
          <a:p>
            <a:pPr marL="285750" indent="-285750" algn="l">
              <a:buFont typeface="Arial" panose="020B0604020202020204" pitchFamily="34" charset="0"/>
              <a:buChar char="•"/>
            </a:pPr>
            <a:endParaRPr lang="en-US" i="1" dirty="0">
              <a:solidFill>
                <a:srgbClr val="00502F"/>
              </a:solidFill>
            </a:endParaRPr>
          </a:p>
          <a:p>
            <a:pPr algn="l">
              <a:lnSpc>
                <a:spcPct val="150000"/>
              </a:lnSpc>
            </a:pPr>
            <a:r>
              <a:rPr lang="en-US" i="1" dirty="0">
                <a:solidFill>
                  <a:srgbClr val="00502F"/>
                </a:solidFill>
              </a:rPr>
              <a:t>Example: When a team botches a presentation, its leader resists the urge to scream. Instead, she considers possible reasons for the failure, explains the consequences to her team, and explores solutions with them</a:t>
            </a:r>
          </a:p>
          <a:p>
            <a:pPr marL="285750" indent="-285750">
              <a:spcBef>
                <a:spcPts val="3000"/>
              </a:spcBef>
              <a:buClr>
                <a:srgbClr val="00502F"/>
              </a:buClr>
              <a:buSzPct val="125000"/>
              <a:buFont typeface="Arial" panose="020B0604020202020204" pitchFamily="34" charset="0"/>
              <a:buChar char="•"/>
            </a:pPr>
            <a:endParaRPr lang="en-US" i="1" dirty="0">
              <a:solidFill>
                <a:srgbClr val="00502F"/>
              </a:solidFill>
            </a:endParaRPr>
          </a:p>
          <a:p>
            <a:endParaRPr lang="en-AU" dirty="0"/>
          </a:p>
        </p:txBody>
      </p:sp>
    </p:spTree>
    <p:extLst>
      <p:ext uri="{BB962C8B-B14F-4D97-AF65-F5344CB8AC3E}">
        <p14:creationId xmlns:p14="http://schemas.microsoft.com/office/powerpoint/2010/main" val="28245804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2236</TotalTime>
  <Words>1306</Words>
  <Application>Microsoft Office PowerPoint</Application>
  <PresentationFormat>Widescreen</PresentationFormat>
  <Paragraphs>116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LeMondeJournal-NormalOsF</vt:lpstr>
      <vt:lpstr>LeMondeSans-LightOsF</vt:lpstr>
      <vt:lpstr>MyriadPro-Light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Gooden</dc:creator>
  <cp:lastModifiedBy>Jason Gooden</cp:lastModifiedBy>
  <cp:revision>122</cp:revision>
  <cp:lastPrinted>2020-10-27T23:16:01Z</cp:lastPrinted>
  <dcterms:created xsi:type="dcterms:W3CDTF">2020-10-27T22:19:14Z</dcterms:created>
  <dcterms:modified xsi:type="dcterms:W3CDTF">2022-03-23T00:52:05Z</dcterms:modified>
</cp:coreProperties>
</file>