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11"/>
  </p:notesMasterIdLst>
  <p:sldIdLst>
    <p:sldId id="287" r:id="rId2"/>
    <p:sldId id="313" r:id="rId3"/>
    <p:sldId id="311" r:id="rId4"/>
    <p:sldId id="314" r:id="rId5"/>
    <p:sldId id="319" r:id="rId6"/>
    <p:sldId id="316" r:id="rId7"/>
    <p:sldId id="315" r:id="rId8"/>
    <p:sldId id="317" r:id="rId9"/>
    <p:sldId id="318"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2F"/>
    <a:srgbClr val="8DC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21" autoAdjust="0"/>
    <p:restoredTop sz="94660"/>
  </p:normalViewPr>
  <p:slideViewPr>
    <p:cSldViewPr snapToGrid="0">
      <p:cViewPr varScale="1">
        <p:scale>
          <a:sx n="63" d="100"/>
          <a:sy n="63" d="100"/>
        </p:scale>
        <p:origin x="6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3CBB7-0D00-4201-A4C7-CE53EC96924A}"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AU"/>
        </a:p>
      </dgm:t>
    </dgm:pt>
    <dgm:pt modelId="{D3D186A7-8C4E-4593-A701-4A2D1018A950}">
      <dgm:prSet phldrT="[Text]"/>
      <dgm:spPr/>
      <dgm:t>
        <a:bodyPr/>
        <a:lstStyle/>
        <a:p>
          <a:r>
            <a:rPr lang="en-AU"/>
            <a:t>Federal / State Govt</a:t>
          </a:r>
        </a:p>
      </dgm:t>
    </dgm:pt>
    <dgm:pt modelId="{2BBD0A24-CAF3-4E95-A053-6F2893998270}" type="parTrans" cxnId="{FD69FE12-22D4-45AE-9107-C9FC0D650B20}">
      <dgm:prSet/>
      <dgm:spPr/>
      <dgm:t>
        <a:bodyPr/>
        <a:lstStyle/>
        <a:p>
          <a:endParaRPr lang="en-AU"/>
        </a:p>
      </dgm:t>
    </dgm:pt>
    <dgm:pt modelId="{5F1BAEDD-09AD-4846-BE89-944116F8FB68}" type="sibTrans" cxnId="{FD69FE12-22D4-45AE-9107-C9FC0D650B20}">
      <dgm:prSet/>
      <dgm:spPr/>
      <dgm:t>
        <a:bodyPr/>
        <a:lstStyle/>
        <a:p>
          <a:endParaRPr lang="en-AU"/>
        </a:p>
      </dgm:t>
    </dgm:pt>
    <dgm:pt modelId="{46240EE3-A079-4CF9-8481-EB8D76FE19E2}">
      <dgm:prSet phldrT="[Text]"/>
      <dgm:spPr/>
      <dgm:t>
        <a:bodyPr/>
        <a:lstStyle/>
        <a:p>
          <a:r>
            <a:rPr lang="en-AU"/>
            <a:t>Funding usually originates from federal/state govt schemes</a:t>
          </a:r>
        </a:p>
      </dgm:t>
    </dgm:pt>
    <dgm:pt modelId="{FD7A6433-B14E-43A4-9E70-93B063A679AF}" type="parTrans" cxnId="{206C3405-C714-4DDA-87D7-F86FA701DDB9}">
      <dgm:prSet/>
      <dgm:spPr/>
      <dgm:t>
        <a:bodyPr/>
        <a:lstStyle/>
        <a:p>
          <a:endParaRPr lang="en-AU"/>
        </a:p>
      </dgm:t>
    </dgm:pt>
    <dgm:pt modelId="{CFB1D120-9E8C-4127-8F67-13A217C9FDA3}" type="sibTrans" cxnId="{206C3405-C714-4DDA-87D7-F86FA701DDB9}">
      <dgm:prSet/>
      <dgm:spPr/>
      <dgm:t>
        <a:bodyPr/>
        <a:lstStyle/>
        <a:p>
          <a:endParaRPr lang="en-AU"/>
        </a:p>
      </dgm:t>
    </dgm:pt>
    <dgm:pt modelId="{1A8D0CCA-906D-4707-91F6-E47CD29CA2DA}">
      <dgm:prSet phldrT="[Text]"/>
      <dgm:spPr/>
      <dgm:t>
        <a:bodyPr/>
        <a:lstStyle/>
        <a:p>
          <a:r>
            <a:rPr lang="en-AU" dirty="0"/>
            <a:t>Catchment Management Authorities (VIC)</a:t>
          </a:r>
        </a:p>
        <a:p>
          <a:r>
            <a:rPr lang="en-AU" dirty="0"/>
            <a:t>Landscapes SA (SA)</a:t>
          </a:r>
        </a:p>
        <a:p>
          <a:r>
            <a:rPr lang="en-AU" dirty="0"/>
            <a:t>Local Land Services (NSW)</a:t>
          </a:r>
        </a:p>
      </dgm:t>
    </dgm:pt>
    <dgm:pt modelId="{F1ED962C-4464-4C71-B915-E9EA0E769705}" type="parTrans" cxnId="{EF4B420C-ABCF-4CD8-8391-A4C6E5922995}">
      <dgm:prSet/>
      <dgm:spPr/>
      <dgm:t>
        <a:bodyPr/>
        <a:lstStyle/>
        <a:p>
          <a:endParaRPr lang="en-AU"/>
        </a:p>
      </dgm:t>
    </dgm:pt>
    <dgm:pt modelId="{95795214-CA6F-4274-8AE9-3678DF589A77}" type="sibTrans" cxnId="{EF4B420C-ABCF-4CD8-8391-A4C6E5922995}">
      <dgm:prSet/>
      <dgm:spPr/>
      <dgm:t>
        <a:bodyPr/>
        <a:lstStyle/>
        <a:p>
          <a:endParaRPr lang="en-AU"/>
        </a:p>
      </dgm:t>
    </dgm:pt>
    <dgm:pt modelId="{F8AB9CD0-CEB6-40FD-B8B9-2CCCC2663091}">
      <dgm:prSet phldrT="[Text]"/>
      <dgm:spPr/>
      <dgm:t>
        <a:bodyPr/>
        <a:lstStyle/>
        <a:p>
          <a:r>
            <a:rPr lang="en-AU" dirty="0"/>
            <a:t>These boards are usually govt boards and facilitate the funding of community networks and groups working in the environmental sector</a:t>
          </a:r>
        </a:p>
      </dgm:t>
    </dgm:pt>
    <dgm:pt modelId="{82CF798C-7E94-44FD-9F8F-7A06801A944F}" type="parTrans" cxnId="{138FBA6B-FBEB-4384-89D1-6AF0D6FF4860}">
      <dgm:prSet/>
      <dgm:spPr/>
      <dgm:t>
        <a:bodyPr/>
        <a:lstStyle/>
        <a:p>
          <a:endParaRPr lang="en-AU"/>
        </a:p>
      </dgm:t>
    </dgm:pt>
    <dgm:pt modelId="{E8700FB6-4E17-4B44-BF12-B8B8DADFE2E6}" type="sibTrans" cxnId="{138FBA6B-FBEB-4384-89D1-6AF0D6FF4860}">
      <dgm:prSet/>
      <dgm:spPr/>
      <dgm:t>
        <a:bodyPr/>
        <a:lstStyle/>
        <a:p>
          <a:endParaRPr lang="en-AU"/>
        </a:p>
      </dgm:t>
    </dgm:pt>
    <dgm:pt modelId="{B7A9817F-E268-4127-A7C7-C703E64CA7CB}">
      <dgm:prSet phldrT="[Text]"/>
      <dgm:spPr/>
      <dgm:t>
        <a:bodyPr/>
        <a:lstStyle/>
        <a:p>
          <a:r>
            <a:rPr lang="en-AU"/>
            <a:t>Landcare Network</a:t>
          </a:r>
        </a:p>
      </dgm:t>
    </dgm:pt>
    <dgm:pt modelId="{4D3989E3-ACFA-4A89-9FB4-2519785B2947}" type="parTrans" cxnId="{F2A0A7EE-3C78-4F05-837D-8C991EF83F7B}">
      <dgm:prSet/>
      <dgm:spPr/>
      <dgm:t>
        <a:bodyPr/>
        <a:lstStyle/>
        <a:p>
          <a:endParaRPr lang="en-AU"/>
        </a:p>
      </dgm:t>
    </dgm:pt>
    <dgm:pt modelId="{4E5044D4-C8E7-40A5-A7C8-107A637BB012}" type="sibTrans" cxnId="{F2A0A7EE-3C78-4F05-837D-8C991EF83F7B}">
      <dgm:prSet/>
      <dgm:spPr/>
      <dgm:t>
        <a:bodyPr/>
        <a:lstStyle/>
        <a:p>
          <a:endParaRPr lang="en-AU"/>
        </a:p>
      </dgm:t>
    </dgm:pt>
    <dgm:pt modelId="{870C42F5-D83D-493F-BC61-6362EB4DDD84}">
      <dgm:prSet phldrT="[Text]"/>
      <dgm:spPr/>
      <dgm:t>
        <a:bodyPr/>
        <a:lstStyle/>
        <a:p>
          <a:r>
            <a:rPr lang="en-AU"/>
            <a:t>The network facilitator is the one to talk to - they know what every group is up to</a:t>
          </a:r>
        </a:p>
      </dgm:t>
    </dgm:pt>
    <dgm:pt modelId="{606DDE41-8427-445F-AB67-DCDB0EBE43DD}" type="parTrans" cxnId="{4C012EA1-1D82-4E5B-B4B8-E2F6EC781E3C}">
      <dgm:prSet/>
      <dgm:spPr/>
      <dgm:t>
        <a:bodyPr/>
        <a:lstStyle/>
        <a:p>
          <a:endParaRPr lang="en-AU"/>
        </a:p>
      </dgm:t>
    </dgm:pt>
    <dgm:pt modelId="{C5F8A087-BB69-4E1F-B8AE-84C7286E09AA}" type="sibTrans" cxnId="{4C012EA1-1D82-4E5B-B4B8-E2F6EC781E3C}">
      <dgm:prSet/>
      <dgm:spPr/>
      <dgm:t>
        <a:bodyPr/>
        <a:lstStyle/>
        <a:p>
          <a:endParaRPr lang="en-AU"/>
        </a:p>
      </dgm:t>
    </dgm:pt>
    <dgm:pt modelId="{76199FE1-EB14-4E86-B065-35247582DF38}">
      <dgm:prSet phldrT="[Text]"/>
      <dgm:spPr/>
      <dgm:t>
        <a:bodyPr/>
        <a:lstStyle/>
        <a:p>
          <a:r>
            <a:rPr lang="en-AU"/>
            <a:t>e.g. current funding for people in drought and fire affected areas </a:t>
          </a:r>
        </a:p>
      </dgm:t>
    </dgm:pt>
    <dgm:pt modelId="{80CCFFC5-1C71-43CF-BEA2-C98B1718AE86}" type="parTrans" cxnId="{CA3968C6-14A1-4235-8AA3-E1F20E89EC8D}">
      <dgm:prSet/>
      <dgm:spPr/>
      <dgm:t>
        <a:bodyPr/>
        <a:lstStyle/>
        <a:p>
          <a:endParaRPr lang="en-AU"/>
        </a:p>
      </dgm:t>
    </dgm:pt>
    <dgm:pt modelId="{5D691619-CCF0-4895-A02A-E837FC006BA3}" type="sibTrans" cxnId="{CA3968C6-14A1-4235-8AA3-E1F20E89EC8D}">
      <dgm:prSet/>
      <dgm:spPr/>
      <dgm:t>
        <a:bodyPr/>
        <a:lstStyle/>
        <a:p>
          <a:endParaRPr lang="en-AU"/>
        </a:p>
      </dgm:t>
    </dgm:pt>
    <dgm:pt modelId="{1F95339C-3EE7-4885-8D24-9882B22367D2}">
      <dgm:prSet phldrT="[Text]"/>
      <dgm:spPr/>
      <dgm:t>
        <a:bodyPr/>
        <a:lstStyle/>
        <a:p>
          <a:r>
            <a:rPr lang="en-AU" dirty="0"/>
            <a:t>These boards often employ or fund the </a:t>
          </a:r>
          <a:r>
            <a:rPr lang="en-AU" b="1" dirty="0"/>
            <a:t>facilitators</a:t>
          </a:r>
          <a:r>
            <a:rPr lang="en-AU" b="0" dirty="0"/>
            <a:t> that work for </a:t>
          </a:r>
          <a:r>
            <a:rPr lang="en-AU" b="0" dirty="0" err="1"/>
            <a:t>landcare</a:t>
          </a:r>
          <a:r>
            <a:rPr lang="en-AU" b="0" dirty="0"/>
            <a:t> </a:t>
          </a:r>
          <a:r>
            <a:rPr lang="en-AU" b="1" dirty="0"/>
            <a:t>networks</a:t>
          </a:r>
          <a:r>
            <a:rPr lang="en-AU" b="0" dirty="0"/>
            <a:t> and coordinate all the funding and projects for the </a:t>
          </a:r>
          <a:r>
            <a:rPr lang="en-AU" b="1" dirty="0"/>
            <a:t>groups</a:t>
          </a:r>
          <a:endParaRPr lang="en-AU" dirty="0"/>
        </a:p>
      </dgm:t>
    </dgm:pt>
    <dgm:pt modelId="{7BC09DEC-51CB-4E32-A184-7DC1167FFD0B}" type="parTrans" cxnId="{E8EAA58C-C568-4EA1-A587-DEF0A05EADBF}">
      <dgm:prSet/>
      <dgm:spPr/>
      <dgm:t>
        <a:bodyPr/>
        <a:lstStyle/>
        <a:p>
          <a:endParaRPr lang="en-AU"/>
        </a:p>
      </dgm:t>
    </dgm:pt>
    <dgm:pt modelId="{E7CA07FF-6F49-40D9-82EF-7088EB21971E}" type="sibTrans" cxnId="{E8EAA58C-C568-4EA1-A587-DEF0A05EADBF}">
      <dgm:prSet/>
      <dgm:spPr/>
      <dgm:t>
        <a:bodyPr/>
        <a:lstStyle/>
        <a:p>
          <a:endParaRPr lang="en-AU"/>
        </a:p>
      </dgm:t>
    </dgm:pt>
    <dgm:pt modelId="{FBAE796A-E895-4E84-BDCA-D606E6F36AFE}">
      <dgm:prSet/>
      <dgm:spPr/>
      <dgm:t>
        <a:bodyPr/>
        <a:lstStyle/>
        <a:p>
          <a:r>
            <a:rPr lang="en-AU"/>
            <a:t>Landcare Groups </a:t>
          </a:r>
        </a:p>
        <a:p>
          <a:r>
            <a:rPr lang="en-AU"/>
            <a:t>Friends of Groups</a:t>
          </a:r>
        </a:p>
      </dgm:t>
    </dgm:pt>
    <dgm:pt modelId="{4A552533-737E-41D0-9E2D-C8A927D31D09}" type="parTrans" cxnId="{5F54976C-D1AF-4483-9FF6-12E3A5D13D9D}">
      <dgm:prSet/>
      <dgm:spPr/>
      <dgm:t>
        <a:bodyPr/>
        <a:lstStyle/>
        <a:p>
          <a:endParaRPr lang="en-AU"/>
        </a:p>
      </dgm:t>
    </dgm:pt>
    <dgm:pt modelId="{485A7883-00E2-4E38-896C-00A8393A5B42}" type="sibTrans" cxnId="{5F54976C-D1AF-4483-9FF6-12E3A5D13D9D}">
      <dgm:prSet/>
      <dgm:spPr/>
      <dgm:t>
        <a:bodyPr/>
        <a:lstStyle/>
        <a:p>
          <a:endParaRPr lang="en-AU"/>
        </a:p>
      </dgm:t>
    </dgm:pt>
    <dgm:pt modelId="{C4009D33-F43C-47CE-87F5-53684E059E6A}" type="pres">
      <dgm:prSet presAssocID="{5343CBB7-0D00-4201-A4C7-CE53EC96924A}" presName="linearFlow" presStyleCnt="0">
        <dgm:presLayoutVars>
          <dgm:resizeHandles val="exact"/>
        </dgm:presLayoutVars>
      </dgm:prSet>
      <dgm:spPr/>
    </dgm:pt>
    <dgm:pt modelId="{66F3749C-70CE-4F14-82B7-FACCA4F37FFB}" type="pres">
      <dgm:prSet presAssocID="{D3D186A7-8C4E-4593-A701-4A2D1018A950}" presName="node" presStyleLbl="node1" presStyleIdx="0" presStyleCnt="4" custScaleX="277249">
        <dgm:presLayoutVars>
          <dgm:bulletEnabled val="1"/>
        </dgm:presLayoutVars>
      </dgm:prSet>
      <dgm:spPr/>
    </dgm:pt>
    <dgm:pt modelId="{E3634F1B-9DC2-46E0-BD50-A3808E84C22E}" type="pres">
      <dgm:prSet presAssocID="{5F1BAEDD-09AD-4846-BE89-944116F8FB68}" presName="sibTrans" presStyleLbl="sibTrans2D1" presStyleIdx="0" presStyleCnt="3"/>
      <dgm:spPr/>
    </dgm:pt>
    <dgm:pt modelId="{C2521811-D12F-451D-9BB3-3F1AFFB34380}" type="pres">
      <dgm:prSet presAssocID="{5F1BAEDD-09AD-4846-BE89-944116F8FB68}" presName="connectorText" presStyleLbl="sibTrans2D1" presStyleIdx="0" presStyleCnt="3"/>
      <dgm:spPr/>
    </dgm:pt>
    <dgm:pt modelId="{6CFC93B4-1C38-4317-BAE9-5AFC15CB0062}" type="pres">
      <dgm:prSet presAssocID="{1A8D0CCA-906D-4707-91F6-E47CD29CA2DA}" presName="node" presStyleLbl="node1" presStyleIdx="1" presStyleCnt="4" custScaleX="277249">
        <dgm:presLayoutVars>
          <dgm:bulletEnabled val="1"/>
        </dgm:presLayoutVars>
      </dgm:prSet>
      <dgm:spPr/>
    </dgm:pt>
    <dgm:pt modelId="{04A6E31B-854C-42A1-8084-EF26770AAA18}" type="pres">
      <dgm:prSet presAssocID="{95795214-CA6F-4274-8AE9-3678DF589A77}" presName="sibTrans" presStyleLbl="sibTrans2D1" presStyleIdx="1" presStyleCnt="3"/>
      <dgm:spPr/>
    </dgm:pt>
    <dgm:pt modelId="{F9F2D6F1-C093-4ADA-B3F3-C86853C69D99}" type="pres">
      <dgm:prSet presAssocID="{95795214-CA6F-4274-8AE9-3678DF589A77}" presName="connectorText" presStyleLbl="sibTrans2D1" presStyleIdx="1" presStyleCnt="3"/>
      <dgm:spPr/>
    </dgm:pt>
    <dgm:pt modelId="{3F020C48-1E5B-44C9-89F0-C68AC87D2988}" type="pres">
      <dgm:prSet presAssocID="{B7A9817F-E268-4127-A7C7-C703E64CA7CB}" presName="node" presStyleLbl="node1" presStyleIdx="2" presStyleCnt="4" custScaleX="277249">
        <dgm:presLayoutVars>
          <dgm:bulletEnabled val="1"/>
        </dgm:presLayoutVars>
      </dgm:prSet>
      <dgm:spPr/>
    </dgm:pt>
    <dgm:pt modelId="{9339BD05-06B0-4684-9CEC-16B449E0AA5D}" type="pres">
      <dgm:prSet presAssocID="{4E5044D4-C8E7-40A5-A7C8-107A637BB012}" presName="sibTrans" presStyleLbl="sibTrans2D1" presStyleIdx="2" presStyleCnt="3"/>
      <dgm:spPr/>
    </dgm:pt>
    <dgm:pt modelId="{AA53584A-6FDF-46EE-BBF2-4B262B9166D0}" type="pres">
      <dgm:prSet presAssocID="{4E5044D4-C8E7-40A5-A7C8-107A637BB012}" presName="connectorText" presStyleLbl="sibTrans2D1" presStyleIdx="2" presStyleCnt="3"/>
      <dgm:spPr/>
    </dgm:pt>
    <dgm:pt modelId="{ED10ECD8-8A56-49DB-9CD0-75C6BFE8281A}" type="pres">
      <dgm:prSet presAssocID="{FBAE796A-E895-4E84-BDCA-D606E6F36AFE}" presName="node" presStyleLbl="node1" presStyleIdx="3" presStyleCnt="4" custScaleX="277249" custLinFactNeighborX="391" custLinFactNeighborY="-2660">
        <dgm:presLayoutVars>
          <dgm:bulletEnabled val="1"/>
        </dgm:presLayoutVars>
      </dgm:prSet>
      <dgm:spPr/>
    </dgm:pt>
  </dgm:ptLst>
  <dgm:cxnLst>
    <dgm:cxn modelId="{A0E3AB01-9329-4E87-8F87-208BB3E491EC}" type="presOf" srcId="{5343CBB7-0D00-4201-A4C7-CE53EC96924A}" destId="{C4009D33-F43C-47CE-87F5-53684E059E6A}" srcOrd="0" destOrd="0" presId="urn:microsoft.com/office/officeart/2005/8/layout/process2"/>
    <dgm:cxn modelId="{206C3405-C714-4DDA-87D7-F86FA701DDB9}" srcId="{D3D186A7-8C4E-4593-A701-4A2D1018A950}" destId="{46240EE3-A079-4CF9-8481-EB8D76FE19E2}" srcOrd="0" destOrd="0" parTransId="{FD7A6433-B14E-43A4-9E70-93B063A679AF}" sibTransId="{CFB1D120-9E8C-4127-8F67-13A217C9FDA3}"/>
    <dgm:cxn modelId="{EF4B420C-ABCF-4CD8-8391-A4C6E5922995}" srcId="{5343CBB7-0D00-4201-A4C7-CE53EC96924A}" destId="{1A8D0CCA-906D-4707-91F6-E47CD29CA2DA}" srcOrd="1" destOrd="0" parTransId="{F1ED962C-4464-4C71-B915-E9EA0E769705}" sibTransId="{95795214-CA6F-4274-8AE9-3678DF589A77}"/>
    <dgm:cxn modelId="{FD69FE12-22D4-45AE-9107-C9FC0D650B20}" srcId="{5343CBB7-0D00-4201-A4C7-CE53EC96924A}" destId="{D3D186A7-8C4E-4593-A701-4A2D1018A950}" srcOrd="0" destOrd="0" parTransId="{2BBD0A24-CAF3-4E95-A053-6F2893998270}" sibTransId="{5F1BAEDD-09AD-4846-BE89-944116F8FB68}"/>
    <dgm:cxn modelId="{1ABA9C21-4EB6-4DF1-9F11-F509043EFB9F}" type="presOf" srcId="{95795214-CA6F-4274-8AE9-3678DF589A77}" destId="{F9F2D6F1-C093-4ADA-B3F3-C86853C69D99}" srcOrd="1" destOrd="0" presId="urn:microsoft.com/office/officeart/2005/8/layout/process2"/>
    <dgm:cxn modelId="{62CE5529-A615-4D3E-BE56-A69E7ECCAEF1}" type="presOf" srcId="{46240EE3-A079-4CF9-8481-EB8D76FE19E2}" destId="{66F3749C-70CE-4F14-82B7-FACCA4F37FFB}" srcOrd="0" destOrd="1" presId="urn:microsoft.com/office/officeart/2005/8/layout/process2"/>
    <dgm:cxn modelId="{41CA8B2E-D729-45F0-911E-1C25AF4F77E6}" type="presOf" srcId="{1A8D0CCA-906D-4707-91F6-E47CD29CA2DA}" destId="{6CFC93B4-1C38-4317-BAE9-5AFC15CB0062}" srcOrd="0" destOrd="0" presId="urn:microsoft.com/office/officeart/2005/8/layout/process2"/>
    <dgm:cxn modelId="{ED45E15D-EB63-4F04-9CDF-03CE69949AAA}" type="presOf" srcId="{FBAE796A-E895-4E84-BDCA-D606E6F36AFE}" destId="{ED10ECD8-8A56-49DB-9CD0-75C6BFE8281A}" srcOrd="0" destOrd="0" presId="urn:microsoft.com/office/officeart/2005/8/layout/process2"/>
    <dgm:cxn modelId="{16D92344-FE0C-4EF9-8D1D-4008825A7291}" type="presOf" srcId="{4E5044D4-C8E7-40A5-A7C8-107A637BB012}" destId="{AA53584A-6FDF-46EE-BBF2-4B262B9166D0}" srcOrd="1" destOrd="0" presId="urn:microsoft.com/office/officeart/2005/8/layout/process2"/>
    <dgm:cxn modelId="{138FBA6B-FBEB-4384-89D1-6AF0D6FF4860}" srcId="{1A8D0CCA-906D-4707-91F6-E47CD29CA2DA}" destId="{F8AB9CD0-CEB6-40FD-B8B9-2CCCC2663091}" srcOrd="0" destOrd="0" parTransId="{82CF798C-7E94-44FD-9F8F-7A06801A944F}" sibTransId="{E8700FB6-4E17-4B44-BF12-B8B8DADFE2E6}"/>
    <dgm:cxn modelId="{E264296C-63E3-47C8-A0FF-7AA957B79B8F}" type="presOf" srcId="{B7A9817F-E268-4127-A7C7-C703E64CA7CB}" destId="{3F020C48-1E5B-44C9-89F0-C68AC87D2988}" srcOrd="0" destOrd="0" presId="urn:microsoft.com/office/officeart/2005/8/layout/process2"/>
    <dgm:cxn modelId="{5F54976C-D1AF-4483-9FF6-12E3A5D13D9D}" srcId="{5343CBB7-0D00-4201-A4C7-CE53EC96924A}" destId="{FBAE796A-E895-4E84-BDCA-D606E6F36AFE}" srcOrd="3" destOrd="0" parTransId="{4A552533-737E-41D0-9E2D-C8A927D31D09}" sibTransId="{485A7883-00E2-4E38-896C-00A8393A5B42}"/>
    <dgm:cxn modelId="{8906CC6F-6E66-4CC9-AAD3-D53DA9FBDBD1}" type="presOf" srcId="{1F95339C-3EE7-4885-8D24-9882B22367D2}" destId="{6CFC93B4-1C38-4317-BAE9-5AFC15CB0062}" srcOrd="0" destOrd="2" presId="urn:microsoft.com/office/officeart/2005/8/layout/process2"/>
    <dgm:cxn modelId="{E2F12176-F004-4EF5-8B0D-54F57F36537E}" type="presOf" srcId="{95795214-CA6F-4274-8AE9-3678DF589A77}" destId="{04A6E31B-854C-42A1-8084-EF26770AAA18}" srcOrd="0" destOrd="0" presId="urn:microsoft.com/office/officeart/2005/8/layout/process2"/>
    <dgm:cxn modelId="{2C29657D-0404-4D73-AFFA-E870F7DE2DEF}" type="presOf" srcId="{D3D186A7-8C4E-4593-A701-4A2D1018A950}" destId="{66F3749C-70CE-4F14-82B7-FACCA4F37FFB}" srcOrd="0" destOrd="0" presId="urn:microsoft.com/office/officeart/2005/8/layout/process2"/>
    <dgm:cxn modelId="{E8EAA58C-C568-4EA1-A587-DEF0A05EADBF}" srcId="{1A8D0CCA-906D-4707-91F6-E47CD29CA2DA}" destId="{1F95339C-3EE7-4885-8D24-9882B22367D2}" srcOrd="1" destOrd="0" parTransId="{7BC09DEC-51CB-4E32-A184-7DC1167FFD0B}" sibTransId="{E7CA07FF-6F49-40D9-82EF-7088EB21971E}"/>
    <dgm:cxn modelId="{4C012EA1-1D82-4E5B-B4B8-E2F6EC781E3C}" srcId="{B7A9817F-E268-4127-A7C7-C703E64CA7CB}" destId="{870C42F5-D83D-493F-BC61-6362EB4DDD84}" srcOrd="0" destOrd="0" parTransId="{606DDE41-8427-445F-AB67-DCDB0EBE43DD}" sibTransId="{C5F8A087-BB69-4E1F-B8AE-84C7286E09AA}"/>
    <dgm:cxn modelId="{79DA75B9-54D6-48A7-9EC2-3554598DE935}" type="presOf" srcId="{5F1BAEDD-09AD-4846-BE89-944116F8FB68}" destId="{E3634F1B-9DC2-46E0-BD50-A3808E84C22E}" srcOrd="0" destOrd="0" presId="urn:microsoft.com/office/officeart/2005/8/layout/process2"/>
    <dgm:cxn modelId="{7C3F43BD-A09F-45E3-A36F-6E6030CD354F}" type="presOf" srcId="{5F1BAEDD-09AD-4846-BE89-944116F8FB68}" destId="{C2521811-D12F-451D-9BB3-3F1AFFB34380}" srcOrd="1" destOrd="0" presId="urn:microsoft.com/office/officeart/2005/8/layout/process2"/>
    <dgm:cxn modelId="{5F19B1C2-D722-4F25-8223-DBF724B65D5D}" type="presOf" srcId="{76199FE1-EB14-4E86-B065-35247582DF38}" destId="{66F3749C-70CE-4F14-82B7-FACCA4F37FFB}" srcOrd="0" destOrd="2" presId="urn:microsoft.com/office/officeart/2005/8/layout/process2"/>
    <dgm:cxn modelId="{CA3968C6-14A1-4235-8AA3-E1F20E89EC8D}" srcId="{D3D186A7-8C4E-4593-A701-4A2D1018A950}" destId="{76199FE1-EB14-4E86-B065-35247582DF38}" srcOrd="1" destOrd="0" parTransId="{80CCFFC5-1C71-43CF-BEA2-C98B1718AE86}" sibTransId="{5D691619-CCF0-4895-A02A-E837FC006BA3}"/>
    <dgm:cxn modelId="{154093DB-B75E-4247-B529-D00A242B4688}" type="presOf" srcId="{870C42F5-D83D-493F-BC61-6362EB4DDD84}" destId="{3F020C48-1E5B-44C9-89F0-C68AC87D2988}" srcOrd="0" destOrd="1" presId="urn:microsoft.com/office/officeart/2005/8/layout/process2"/>
    <dgm:cxn modelId="{DA507FDF-B2EE-4C6F-A9A2-67DBA63C4658}" type="presOf" srcId="{4E5044D4-C8E7-40A5-A7C8-107A637BB012}" destId="{9339BD05-06B0-4684-9CEC-16B449E0AA5D}" srcOrd="0" destOrd="0" presId="urn:microsoft.com/office/officeart/2005/8/layout/process2"/>
    <dgm:cxn modelId="{F2A0A7EE-3C78-4F05-837D-8C991EF83F7B}" srcId="{5343CBB7-0D00-4201-A4C7-CE53EC96924A}" destId="{B7A9817F-E268-4127-A7C7-C703E64CA7CB}" srcOrd="2" destOrd="0" parTransId="{4D3989E3-ACFA-4A89-9FB4-2519785B2947}" sibTransId="{4E5044D4-C8E7-40A5-A7C8-107A637BB012}"/>
    <dgm:cxn modelId="{68BD30F5-FD18-44E7-AE2E-01B36380CECD}" type="presOf" srcId="{F8AB9CD0-CEB6-40FD-B8B9-2CCCC2663091}" destId="{6CFC93B4-1C38-4317-BAE9-5AFC15CB0062}" srcOrd="0" destOrd="1" presId="urn:microsoft.com/office/officeart/2005/8/layout/process2"/>
    <dgm:cxn modelId="{BF9C5363-26FD-435F-9C46-B4FD1F5A0B9D}" type="presParOf" srcId="{C4009D33-F43C-47CE-87F5-53684E059E6A}" destId="{66F3749C-70CE-4F14-82B7-FACCA4F37FFB}" srcOrd="0" destOrd="0" presId="urn:microsoft.com/office/officeart/2005/8/layout/process2"/>
    <dgm:cxn modelId="{7F058549-DCFF-4BC4-9B51-C7897AC7D8FF}" type="presParOf" srcId="{C4009D33-F43C-47CE-87F5-53684E059E6A}" destId="{E3634F1B-9DC2-46E0-BD50-A3808E84C22E}" srcOrd="1" destOrd="0" presId="urn:microsoft.com/office/officeart/2005/8/layout/process2"/>
    <dgm:cxn modelId="{886E242C-D51B-4016-90AE-138422CFBF1D}" type="presParOf" srcId="{E3634F1B-9DC2-46E0-BD50-A3808E84C22E}" destId="{C2521811-D12F-451D-9BB3-3F1AFFB34380}" srcOrd="0" destOrd="0" presId="urn:microsoft.com/office/officeart/2005/8/layout/process2"/>
    <dgm:cxn modelId="{0A8606A3-5E2D-4220-BFEA-2297DF6B02FB}" type="presParOf" srcId="{C4009D33-F43C-47CE-87F5-53684E059E6A}" destId="{6CFC93B4-1C38-4317-BAE9-5AFC15CB0062}" srcOrd="2" destOrd="0" presId="urn:microsoft.com/office/officeart/2005/8/layout/process2"/>
    <dgm:cxn modelId="{034EFBAE-F85D-412F-AC1B-AAB28E1F582C}" type="presParOf" srcId="{C4009D33-F43C-47CE-87F5-53684E059E6A}" destId="{04A6E31B-854C-42A1-8084-EF26770AAA18}" srcOrd="3" destOrd="0" presId="urn:microsoft.com/office/officeart/2005/8/layout/process2"/>
    <dgm:cxn modelId="{FFB3CD31-D6A8-43EB-BF76-AC06F8883023}" type="presParOf" srcId="{04A6E31B-854C-42A1-8084-EF26770AAA18}" destId="{F9F2D6F1-C093-4ADA-B3F3-C86853C69D99}" srcOrd="0" destOrd="0" presId="urn:microsoft.com/office/officeart/2005/8/layout/process2"/>
    <dgm:cxn modelId="{63E0A427-F9DE-4D1C-BA0E-1CE0947D1A5D}" type="presParOf" srcId="{C4009D33-F43C-47CE-87F5-53684E059E6A}" destId="{3F020C48-1E5B-44C9-89F0-C68AC87D2988}" srcOrd="4" destOrd="0" presId="urn:microsoft.com/office/officeart/2005/8/layout/process2"/>
    <dgm:cxn modelId="{B22D0F22-963F-4F31-A088-8B99E197EC51}" type="presParOf" srcId="{C4009D33-F43C-47CE-87F5-53684E059E6A}" destId="{9339BD05-06B0-4684-9CEC-16B449E0AA5D}" srcOrd="5" destOrd="0" presId="urn:microsoft.com/office/officeart/2005/8/layout/process2"/>
    <dgm:cxn modelId="{60128009-F742-4899-8A96-75DBCB1F6AE8}" type="presParOf" srcId="{9339BD05-06B0-4684-9CEC-16B449E0AA5D}" destId="{AA53584A-6FDF-46EE-BBF2-4B262B9166D0}" srcOrd="0" destOrd="0" presId="urn:microsoft.com/office/officeart/2005/8/layout/process2"/>
    <dgm:cxn modelId="{B1B731D5-D6CE-41A2-B993-4A3FD4E80D9E}" type="presParOf" srcId="{C4009D33-F43C-47CE-87F5-53684E059E6A}" destId="{ED10ECD8-8A56-49DB-9CD0-75C6BFE8281A}" srcOrd="6"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3749C-70CE-4F14-82B7-FACCA4F37FFB}">
      <dsp:nvSpPr>
        <dsp:cNvPr id="0" name=""/>
        <dsp:cNvSpPr/>
      </dsp:nvSpPr>
      <dsp:spPr>
        <a:xfrm>
          <a:off x="0" y="2325"/>
          <a:ext cx="6292850" cy="8649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AU" sz="800" kern="1200"/>
            <a:t>Federal / State Govt</a:t>
          </a:r>
        </a:p>
        <a:p>
          <a:pPr marL="57150" lvl="1" indent="-57150" algn="l" defTabSz="266700">
            <a:lnSpc>
              <a:spcPct val="90000"/>
            </a:lnSpc>
            <a:spcBef>
              <a:spcPct val="0"/>
            </a:spcBef>
            <a:spcAft>
              <a:spcPct val="15000"/>
            </a:spcAft>
            <a:buChar char="•"/>
          </a:pPr>
          <a:r>
            <a:rPr lang="en-AU" sz="600" kern="1200"/>
            <a:t>Funding usually originates from federal/state govt schemes</a:t>
          </a:r>
        </a:p>
        <a:p>
          <a:pPr marL="57150" lvl="1" indent="-57150" algn="l" defTabSz="266700">
            <a:lnSpc>
              <a:spcPct val="90000"/>
            </a:lnSpc>
            <a:spcBef>
              <a:spcPct val="0"/>
            </a:spcBef>
            <a:spcAft>
              <a:spcPct val="15000"/>
            </a:spcAft>
            <a:buChar char="•"/>
          </a:pPr>
          <a:r>
            <a:rPr lang="en-AU" sz="600" kern="1200"/>
            <a:t>e.g. current funding for people in drought and fire affected areas </a:t>
          </a:r>
        </a:p>
      </dsp:txBody>
      <dsp:txXfrm>
        <a:off x="25333" y="27658"/>
        <a:ext cx="6242184" cy="814282"/>
      </dsp:txXfrm>
    </dsp:sp>
    <dsp:sp modelId="{E3634F1B-9DC2-46E0-BD50-A3808E84C22E}">
      <dsp:nvSpPr>
        <dsp:cNvPr id="0" name=""/>
        <dsp:cNvSpPr/>
      </dsp:nvSpPr>
      <dsp:spPr>
        <a:xfrm rot="5400000">
          <a:off x="2984247" y="888896"/>
          <a:ext cx="324355" cy="389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rot="-5400000">
        <a:off x="3029657" y="921331"/>
        <a:ext cx="233536" cy="227049"/>
      </dsp:txXfrm>
    </dsp:sp>
    <dsp:sp modelId="{6CFC93B4-1C38-4317-BAE9-5AFC15CB0062}">
      <dsp:nvSpPr>
        <dsp:cNvPr id="0" name=""/>
        <dsp:cNvSpPr/>
      </dsp:nvSpPr>
      <dsp:spPr>
        <a:xfrm>
          <a:off x="0" y="1299747"/>
          <a:ext cx="6292850" cy="8649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AU" sz="800" kern="1200" dirty="0"/>
            <a:t>Catchment Management Authorities (VIC)</a:t>
          </a:r>
        </a:p>
        <a:p>
          <a:pPr marL="0" lvl="0" indent="0" algn="l" defTabSz="355600">
            <a:lnSpc>
              <a:spcPct val="90000"/>
            </a:lnSpc>
            <a:spcBef>
              <a:spcPct val="0"/>
            </a:spcBef>
            <a:spcAft>
              <a:spcPct val="35000"/>
            </a:spcAft>
            <a:buNone/>
          </a:pPr>
          <a:r>
            <a:rPr lang="en-AU" sz="800" kern="1200" dirty="0"/>
            <a:t>Landscapes SA (SA)</a:t>
          </a:r>
        </a:p>
        <a:p>
          <a:pPr marL="0" lvl="0" indent="0" algn="l" defTabSz="355600">
            <a:lnSpc>
              <a:spcPct val="90000"/>
            </a:lnSpc>
            <a:spcBef>
              <a:spcPct val="0"/>
            </a:spcBef>
            <a:spcAft>
              <a:spcPct val="35000"/>
            </a:spcAft>
            <a:buNone/>
          </a:pPr>
          <a:r>
            <a:rPr lang="en-AU" sz="800" kern="1200" dirty="0"/>
            <a:t>Local Land Services (NSW)</a:t>
          </a:r>
        </a:p>
        <a:p>
          <a:pPr marL="57150" lvl="1" indent="-57150" algn="l" defTabSz="266700">
            <a:lnSpc>
              <a:spcPct val="90000"/>
            </a:lnSpc>
            <a:spcBef>
              <a:spcPct val="0"/>
            </a:spcBef>
            <a:spcAft>
              <a:spcPct val="15000"/>
            </a:spcAft>
            <a:buChar char="•"/>
          </a:pPr>
          <a:r>
            <a:rPr lang="en-AU" sz="600" kern="1200" dirty="0"/>
            <a:t>These boards are usually govt boards and facilitate the funding of community networks and groups working in the environmental sector</a:t>
          </a:r>
        </a:p>
        <a:p>
          <a:pPr marL="57150" lvl="1" indent="-57150" algn="l" defTabSz="266700">
            <a:lnSpc>
              <a:spcPct val="90000"/>
            </a:lnSpc>
            <a:spcBef>
              <a:spcPct val="0"/>
            </a:spcBef>
            <a:spcAft>
              <a:spcPct val="15000"/>
            </a:spcAft>
            <a:buChar char="•"/>
          </a:pPr>
          <a:r>
            <a:rPr lang="en-AU" sz="600" kern="1200" dirty="0"/>
            <a:t>These boards often employ or fund the </a:t>
          </a:r>
          <a:r>
            <a:rPr lang="en-AU" sz="600" b="1" kern="1200" dirty="0"/>
            <a:t>facilitators</a:t>
          </a:r>
          <a:r>
            <a:rPr lang="en-AU" sz="600" b="0" kern="1200" dirty="0"/>
            <a:t> that work for </a:t>
          </a:r>
          <a:r>
            <a:rPr lang="en-AU" sz="600" b="0" kern="1200" dirty="0" err="1"/>
            <a:t>landcare</a:t>
          </a:r>
          <a:r>
            <a:rPr lang="en-AU" sz="600" b="0" kern="1200" dirty="0"/>
            <a:t> </a:t>
          </a:r>
          <a:r>
            <a:rPr lang="en-AU" sz="600" b="1" kern="1200" dirty="0"/>
            <a:t>networks</a:t>
          </a:r>
          <a:r>
            <a:rPr lang="en-AU" sz="600" b="0" kern="1200" dirty="0"/>
            <a:t> and coordinate all the funding and projects for the </a:t>
          </a:r>
          <a:r>
            <a:rPr lang="en-AU" sz="600" b="1" kern="1200" dirty="0"/>
            <a:t>groups</a:t>
          </a:r>
          <a:endParaRPr lang="en-AU" sz="600" kern="1200" dirty="0"/>
        </a:p>
      </dsp:txBody>
      <dsp:txXfrm>
        <a:off x="25333" y="1325080"/>
        <a:ext cx="6242184" cy="814282"/>
      </dsp:txXfrm>
    </dsp:sp>
    <dsp:sp modelId="{04A6E31B-854C-42A1-8084-EF26770AAA18}">
      <dsp:nvSpPr>
        <dsp:cNvPr id="0" name=""/>
        <dsp:cNvSpPr/>
      </dsp:nvSpPr>
      <dsp:spPr>
        <a:xfrm rot="5400000">
          <a:off x="2984247" y="2186319"/>
          <a:ext cx="324355" cy="389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rot="-5400000">
        <a:off x="3029657" y="2218754"/>
        <a:ext cx="233536" cy="227049"/>
      </dsp:txXfrm>
    </dsp:sp>
    <dsp:sp modelId="{3F020C48-1E5B-44C9-89F0-C68AC87D2988}">
      <dsp:nvSpPr>
        <dsp:cNvPr id="0" name=""/>
        <dsp:cNvSpPr/>
      </dsp:nvSpPr>
      <dsp:spPr>
        <a:xfrm>
          <a:off x="0" y="2597169"/>
          <a:ext cx="6292850" cy="8649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AU" sz="800" kern="1200"/>
            <a:t>Landcare Network</a:t>
          </a:r>
        </a:p>
        <a:p>
          <a:pPr marL="57150" lvl="1" indent="-57150" algn="l" defTabSz="266700">
            <a:lnSpc>
              <a:spcPct val="90000"/>
            </a:lnSpc>
            <a:spcBef>
              <a:spcPct val="0"/>
            </a:spcBef>
            <a:spcAft>
              <a:spcPct val="15000"/>
            </a:spcAft>
            <a:buChar char="•"/>
          </a:pPr>
          <a:r>
            <a:rPr lang="en-AU" sz="600" kern="1200"/>
            <a:t>The network facilitator is the one to talk to - they know what every group is up to</a:t>
          </a:r>
        </a:p>
      </dsp:txBody>
      <dsp:txXfrm>
        <a:off x="25333" y="2622502"/>
        <a:ext cx="6242184" cy="814282"/>
      </dsp:txXfrm>
    </dsp:sp>
    <dsp:sp modelId="{9339BD05-06B0-4684-9CEC-16B449E0AA5D}">
      <dsp:nvSpPr>
        <dsp:cNvPr id="0" name=""/>
        <dsp:cNvSpPr/>
      </dsp:nvSpPr>
      <dsp:spPr>
        <a:xfrm rot="5400000">
          <a:off x="2988561" y="3477989"/>
          <a:ext cx="315727" cy="389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rot="-5400000">
        <a:off x="3029657" y="3514738"/>
        <a:ext cx="233536" cy="221009"/>
      </dsp:txXfrm>
    </dsp:sp>
    <dsp:sp modelId="{ED10ECD8-8A56-49DB-9CD0-75C6BFE8281A}">
      <dsp:nvSpPr>
        <dsp:cNvPr id="0" name=""/>
        <dsp:cNvSpPr/>
      </dsp:nvSpPr>
      <dsp:spPr>
        <a:xfrm>
          <a:off x="0" y="3883087"/>
          <a:ext cx="6292850" cy="8649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AU" sz="800" kern="1200"/>
            <a:t>Landcare Groups </a:t>
          </a:r>
        </a:p>
        <a:p>
          <a:pPr marL="0" lvl="0" indent="0" algn="l" defTabSz="355600">
            <a:lnSpc>
              <a:spcPct val="90000"/>
            </a:lnSpc>
            <a:spcBef>
              <a:spcPct val="0"/>
            </a:spcBef>
            <a:spcAft>
              <a:spcPct val="35000"/>
            </a:spcAft>
            <a:buNone/>
          </a:pPr>
          <a:r>
            <a:rPr lang="en-AU" sz="800" kern="1200"/>
            <a:t>Friends of Groups</a:t>
          </a:r>
        </a:p>
      </dsp:txBody>
      <dsp:txXfrm>
        <a:off x="25333" y="3908420"/>
        <a:ext cx="6242184" cy="8142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DF92879-1F39-4959-A058-527B14415D74}" type="datetimeFigureOut">
              <a:rPr lang="en-AU" smtClean="0"/>
              <a:t>17/02/2021</a:t>
            </a:fld>
            <a:endParaRPr lang="en-AU"/>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BFB9BFA-ABA6-45E0-9F59-17DEC55F5D47}" type="slidenum">
              <a:rPr lang="en-AU" smtClean="0"/>
              <a:t>‹#›</a:t>
            </a:fld>
            <a:endParaRPr lang="en-AU"/>
          </a:p>
        </p:txBody>
      </p:sp>
    </p:spTree>
    <p:extLst>
      <p:ext uri="{BB962C8B-B14F-4D97-AF65-F5344CB8AC3E}">
        <p14:creationId xmlns:p14="http://schemas.microsoft.com/office/powerpoint/2010/main" val="14193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FB9BFA-ABA6-45E0-9F59-17DEC55F5D47}" type="slidenum">
              <a:rPr lang="en-AU" smtClean="0"/>
              <a:t>1</a:t>
            </a:fld>
            <a:endParaRPr lang="en-AU"/>
          </a:p>
        </p:txBody>
      </p:sp>
    </p:spTree>
    <p:extLst>
      <p:ext uri="{BB962C8B-B14F-4D97-AF65-F5344CB8AC3E}">
        <p14:creationId xmlns:p14="http://schemas.microsoft.com/office/powerpoint/2010/main" val="2881990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82A523"/>
                </a:solidFill>
                <a:effectLst/>
                <a:latin typeface="Droid Sans"/>
              </a:rPr>
              <a:t>VISION</a:t>
            </a:r>
            <a:endParaRPr lang="en-US" b="0" i="0" dirty="0">
              <a:solidFill>
                <a:srgbClr val="333333"/>
              </a:solidFill>
              <a:effectLst/>
              <a:latin typeface="Droid Sans"/>
            </a:endParaRPr>
          </a:p>
          <a:p>
            <a:pPr algn="l" fontAlgn="base"/>
            <a:r>
              <a:rPr lang="en-US" b="0" i="0" dirty="0">
                <a:solidFill>
                  <a:srgbClr val="333333"/>
                </a:solidFill>
                <a:effectLst/>
                <a:latin typeface="Droid Sans"/>
              </a:rPr>
              <a:t>All Australians actively caring for the land and water that sustains us.</a:t>
            </a:r>
          </a:p>
          <a:p>
            <a:pPr algn="l" fontAlgn="base"/>
            <a:r>
              <a:rPr lang="en-US" b="1" i="0" dirty="0">
                <a:solidFill>
                  <a:srgbClr val="82A523"/>
                </a:solidFill>
                <a:effectLst/>
                <a:latin typeface="Droid Sans"/>
              </a:rPr>
              <a:t>PURPOSE</a:t>
            </a:r>
            <a:endParaRPr lang="en-US" b="0" i="0" dirty="0">
              <a:solidFill>
                <a:srgbClr val="333333"/>
              </a:solidFill>
              <a:effectLst/>
              <a:latin typeface="Droid Sans"/>
            </a:endParaRPr>
          </a:p>
          <a:p>
            <a:pPr algn="l" fontAlgn="base">
              <a:buFont typeface="Arial" panose="020B0604020202020204" pitchFamily="34" charset="0"/>
              <a:buChar char="•"/>
            </a:pPr>
            <a:r>
              <a:rPr lang="en-US" b="0" i="0" dirty="0">
                <a:solidFill>
                  <a:srgbClr val="333333"/>
                </a:solidFill>
                <a:effectLst/>
                <a:latin typeface="Droid Sans"/>
              </a:rPr>
              <a:t>Empowering individuals and communities</a:t>
            </a:r>
          </a:p>
          <a:p>
            <a:pPr algn="l" fontAlgn="base">
              <a:buFont typeface="Arial" panose="020B0604020202020204" pitchFamily="34" charset="0"/>
              <a:buChar char="•"/>
            </a:pPr>
            <a:r>
              <a:rPr lang="en-US" b="0" i="0" dirty="0">
                <a:solidFill>
                  <a:srgbClr val="333333"/>
                </a:solidFill>
                <a:effectLst/>
                <a:latin typeface="Droid Sans"/>
              </a:rPr>
              <a:t>Sustainable management of natural and productive landscapes</a:t>
            </a:r>
          </a:p>
          <a:p>
            <a:pPr algn="l" fontAlgn="base">
              <a:buFont typeface="Arial" panose="020B0604020202020204" pitchFamily="34" charset="0"/>
              <a:buChar char="•"/>
            </a:pPr>
            <a:r>
              <a:rPr lang="en-US" b="0" i="0" dirty="0">
                <a:solidFill>
                  <a:srgbClr val="333333"/>
                </a:solidFill>
                <a:effectLst/>
                <a:latin typeface="Droid Sans"/>
              </a:rPr>
              <a:t>Building resilient ecosystems and communities</a:t>
            </a:r>
          </a:p>
          <a:p>
            <a:pPr algn="l" fontAlgn="base"/>
            <a:r>
              <a:rPr lang="en-US" b="1" i="0" dirty="0">
                <a:solidFill>
                  <a:srgbClr val="82A523"/>
                </a:solidFill>
                <a:effectLst/>
                <a:latin typeface="Droid Sans"/>
              </a:rPr>
              <a:t>ABOUT LANDCARE AUSTRALIA</a:t>
            </a:r>
            <a:endParaRPr lang="en-US" b="0" i="0" dirty="0">
              <a:solidFill>
                <a:srgbClr val="333333"/>
              </a:solidFill>
              <a:effectLst/>
              <a:latin typeface="Droid Sans"/>
            </a:endParaRPr>
          </a:p>
          <a:p>
            <a:pPr algn="l" fontAlgn="base"/>
            <a:r>
              <a:rPr lang="en-US" b="0" i="0" dirty="0">
                <a:solidFill>
                  <a:srgbClr val="333333"/>
                </a:solidFill>
                <a:effectLst/>
                <a:latin typeface="Droid Sans"/>
              </a:rPr>
              <a:t>Landcare Australia is a national not-for-profit </a:t>
            </a:r>
            <a:r>
              <a:rPr lang="en-US" b="0" i="0" dirty="0" err="1">
                <a:solidFill>
                  <a:srgbClr val="333333"/>
                </a:solidFill>
                <a:effectLst/>
                <a:latin typeface="Droid Sans"/>
              </a:rPr>
              <a:t>organisation</a:t>
            </a:r>
            <a:r>
              <a:rPr lang="en-US" b="0" i="0" dirty="0">
                <a:solidFill>
                  <a:srgbClr val="333333"/>
                </a:solidFill>
                <a:effectLst/>
                <a:latin typeface="Droid Sans"/>
              </a:rPr>
              <a:t> established more than 30 years ago that supports the </a:t>
            </a:r>
            <a:r>
              <a:rPr lang="en-US" b="0" i="0" dirty="0" err="1">
                <a:solidFill>
                  <a:srgbClr val="333333"/>
                </a:solidFill>
                <a:effectLst/>
                <a:latin typeface="Droid Sans"/>
              </a:rPr>
              <a:t>landcare</a:t>
            </a:r>
            <a:r>
              <a:rPr lang="en-US" b="0" i="0" dirty="0">
                <a:solidFill>
                  <a:srgbClr val="333333"/>
                </a:solidFill>
                <a:effectLst/>
                <a:latin typeface="Droid Sans"/>
              </a:rPr>
              <a:t> community with funding, capacity-building, on-ground projects, information, networking and promotion of </a:t>
            </a:r>
            <a:r>
              <a:rPr lang="en-US" b="0" i="0" dirty="0" err="1">
                <a:solidFill>
                  <a:srgbClr val="333333"/>
                </a:solidFill>
                <a:effectLst/>
                <a:latin typeface="Droid Sans"/>
              </a:rPr>
              <a:t>landcare</a:t>
            </a:r>
            <a:r>
              <a:rPr lang="en-US" b="0" i="0" dirty="0">
                <a:solidFill>
                  <a:srgbClr val="333333"/>
                </a:solidFill>
                <a:effectLst/>
                <a:latin typeface="Droid Sans"/>
              </a:rPr>
              <a:t> achievements.</a:t>
            </a:r>
          </a:p>
          <a:p>
            <a:pPr algn="l" fontAlgn="base"/>
            <a:r>
              <a:rPr lang="en-US" b="0" i="0" dirty="0">
                <a:solidFill>
                  <a:srgbClr val="333333"/>
                </a:solidFill>
                <a:effectLst/>
                <a:latin typeface="Droid Sans"/>
              </a:rPr>
              <a:t>Together with the </a:t>
            </a:r>
            <a:r>
              <a:rPr lang="en-US" b="0" i="0" dirty="0" err="1">
                <a:solidFill>
                  <a:srgbClr val="333333"/>
                </a:solidFill>
                <a:effectLst/>
                <a:latin typeface="Droid Sans"/>
              </a:rPr>
              <a:t>landcare</a:t>
            </a:r>
            <a:r>
              <a:rPr lang="en-US" b="0" i="0" dirty="0">
                <a:solidFill>
                  <a:srgbClr val="333333"/>
                </a:solidFill>
                <a:effectLst/>
                <a:latin typeface="Droid Sans"/>
              </a:rPr>
              <a:t> community, our efforts improve biodiversity, build resilience in Australia’s food and farming systems, and create stronger communities. As a leader in the environmental sector, Landcare Australia has strong expertise in designing, managing and completing challenging and complex major ecological restoration projects involving large scale revegetation and carbon abatement.</a:t>
            </a:r>
          </a:p>
          <a:p>
            <a:pPr algn="l" fontAlgn="base"/>
            <a:r>
              <a:rPr lang="en-US" b="0" i="0" dirty="0">
                <a:solidFill>
                  <a:srgbClr val="333333"/>
                </a:solidFill>
                <a:effectLst/>
                <a:latin typeface="Droid Sans"/>
              </a:rPr>
              <a:t>Established in 1989 by the late former Prime Minister, the Hon. Bob Hawke AC, Landcare Australia supports over 6,000 groups and 100,000+ volunteers with </a:t>
            </a:r>
            <a:r>
              <a:rPr lang="en-US" b="0" i="0" dirty="0" err="1">
                <a:solidFill>
                  <a:srgbClr val="333333"/>
                </a:solidFill>
                <a:effectLst/>
                <a:latin typeface="Droid Sans"/>
              </a:rPr>
              <a:t>landcare</a:t>
            </a:r>
            <a:r>
              <a:rPr lang="en-US" b="0" i="0" dirty="0">
                <a:solidFill>
                  <a:srgbClr val="333333"/>
                </a:solidFill>
                <a:effectLst/>
                <a:latin typeface="Droid Sans"/>
              </a:rPr>
              <a:t> projects that are focused on sustainable land management practices and environmental conservation.</a:t>
            </a:r>
          </a:p>
          <a:p>
            <a:pPr algn="l" fontAlgn="base"/>
            <a:r>
              <a:rPr lang="en-US" b="0" i="0" dirty="0">
                <a:solidFill>
                  <a:srgbClr val="333333"/>
                </a:solidFill>
                <a:effectLst/>
                <a:latin typeface="Droid Sans"/>
              </a:rPr>
              <a:t>From the coast to the country, and from urban cities to the outback, </a:t>
            </a:r>
            <a:r>
              <a:rPr lang="en-US" b="0" i="0" dirty="0" err="1">
                <a:solidFill>
                  <a:srgbClr val="333333"/>
                </a:solidFill>
                <a:effectLst/>
                <a:latin typeface="Droid Sans"/>
              </a:rPr>
              <a:t>landcare’s</a:t>
            </a:r>
            <a:r>
              <a:rPr lang="en-US" b="0" i="0" dirty="0">
                <a:solidFill>
                  <a:srgbClr val="333333"/>
                </a:solidFill>
                <a:effectLst/>
                <a:latin typeface="Droid Sans"/>
              </a:rPr>
              <a:t> greatest asset is its people. The </a:t>
            </a:r>
            <a:r>
              <a:rPr lang="en-US" b="0" i="0" dirty="0" err="1">
                <a:solidFill>
                  <a:srgbClr val="333333"/>
                </a:solidFill>
                <a:effectLst/>
                <a:latin typeface="Droid Sans"/>
              </a:rPr>
              <a:t>landcare</a:t>
            </a:r>
            <a:r>
              <a:rPr lang="en-US" b="0" i="0" dirty="0">
                <a:solidFill>
                  <a:srgbClr val="333333"/>
                </a:solidFill>
                <a:effectLst/>
                <a:latin typeface="Droid Sans"/>
              </a:rPr>
              <a:t> movement is diverse and encompasses farmers and farming systems groups, landowners, Landcare groups and networks, Traditional Owners, </a:t>
            </a:r>
            <a:r>
              <a:rPr lang="en-US" b="0" i="0" dirty="0" err="1">
                <a:solidFill>
                  <a:srgbClr val="333333"/>
                </a:solidFill>
                <a:effectLst/>
                <a:latin typeface="Droid Sans"/>
              </a:rPr>
              <a:t>Bushcare</a:t>
            </a:r>
            <a:r>
              <a:rPr lang="en-US" b="0" i="0" dirty="0">
                <a:solidFill>
                  <a:srgbClr val="333333"/>
                </a:solidFill>
                <a:effectLst/>
                <a:latin typeface="Droid Sans"/>
              </a:rPr>
              <a:t> and ‘Friends of’ groups, </a:t>
            </a:r>
            <a:r>
              <a:rPr lang="en-US" b="0" i="0" dirty="0" err="1">
                <a:solidFill>
                  <a:srgbClr val="333333"/>
                </a:solidFill>
                <a:effectLst/>
                <a:latin typeface="Droid Sans"/>
              </a:rPr>
              <a:t>Coastcare</a:t>
            </a:r>
            <a:r>
              <a:rPr lang="en-US" b="0" i="0" dirty="0">
                <a:solidFill>
                  <a:srgbClr val="333333"/>
                </a:solidFill>
                <a:effectLst/>
                <a:latin typeface="Droid Sans"/>
              </a:rPr>
              <a:t>, </a:t>
            </a:r>
            <a:r>
              <a:rPr lang="en-US" b="0" i="0" dirty="0" err="1">
                <a:solidFill>
                  <a:srgbClr val="333333"/>
                </a:solidFill>
                <a:effectLst/>
                <a:latin typeface="Droid Sans"/>
              </a:rPr>
              <a:t>Dunecare</a:t>
            </a:r>
            <a:r>
              <a:rPr lang="en-US" b="0" i="0" dirty="0">
                <a:solidFill>
                  <a:srgbClr val="333333"/>
                </a:solidFill>
                <a:effectLst/>
                <a:latin typeface="Droid Sans"/>
              </a:rPr>
              <a:t> and </a:t>
            </a:r>
            <a:r>
              <a:rPr lang="en-US" b="0" i="0" dirty="0" err="1">
                <a:solidFill>
                  <a:srgbClr val="333333"/>
                </a:solidFill>
                <a:effectLst/>
                <a:latin typeface="Droid Sans"/>
              </a:rPr>
              <a:t>Rivercare</a:t>
            </a:r>
            <a:r>
              <a:rPr lang="en-US" b="0" i="0" dirty="0">
                <a:solidFill>
                  <a:srgbClr val="333333"/>
                </a:solidFill>
                <a:effectLst/>
                <a:latin typeface="Droid Sans"/>
              </a:rPr>
              <a:t> groups, Landcare facilitators and coordinators, youth groups and other community groups involved in protecting, enhancing or restoring their local environment. The Junior Landcare program provides a pathway for children to become lifelong </a:t>
            </a:r>
            <a:r>
              <a:rPr lang="en-US" b="0" i="0" dirty="0" err="1">
                <a:solidFill>
                  <a:srgbClr val="333333"/>
                </a:solidFill>
                <a:effectLst/>
                <a:latin typeface="Droid Sans"/>
              </a:rPr>
              <a:t>landcarers</a:t>
            </a:r>
            <a:r>
              <a:rPr lang="en-US" b="0" i="0" dirty="0">
                <a:solidFill>
                  <a:srgbClr val="333333"/>
                </a:solidFill>
                <a:effectLst/>
                <a:latin typeface="Droid Sans"/>
              </a:rPr>
              <a:t> starting with early learning childhood </a:t>
            </a:r>
            <a:r>
              <a:rPr lang="en-US" b="0" i="0" dirty="0" err="1">
                <a:solidFill>
                  <a:srgbClr val="333333"/>
                </a:solidFill>
                <a:effectLst/>
                <a:latin typeface="Droid Sans"/>
              </a:rPr>
              <a:t>centres</a:t>
            </a:r>
            <a:r>
              <a:rPr lang="en-US" b="0" i="0" dirty="0">
                <a:solidFill>
                  <a:srgbClr val="333333"/>
                </a:solidFill>
                <a:effectLst/>
                <a:latin typeface="Droid Sans"/>
              </a:rPr>
              <a:t> through to primary and secondary schools.</a:t>
            </a:r>
          </a:p>
          <a:p>
            <a:pPr algn="l" fontAlgn="base"/>
            <a:r>
              <a:rPr lang="en-US" b="0" i="0" dirty="0">
                <a:solidFill>
                  <a:srgbClr val="333333"/>
                </a:solidFill>
                <a:effectLst/>
                <a:latin typeface="Droid Sans"/>
              </a:rPr>
              <a:t>Landcare Australia has worked collaboratively with federal, state and local governments and their agencies, Landcare peak bodies, corporate and philanthropic partners, sponsors, community groups and individuals to support the </a:t>
            </a:r>
            <a:r>
              <a:rPr lang="en-US" b="0" i="0" dirty="0" err="1">
                <a:solidFill>
                  <a:srgbClr val="333333"/>
                </a:solidFill>
                <a:effectLst/>
                <a:latin typeface="Droid Sans"/>
              </a:rPr>
              <a:t>landcare</a:t>
            </a:r>
            <a:r>
              <a:rPr lang="en-US" b="0" i="0" dirty="0">
                <a:solidFill>
                  <a:srgbClr val="333333"/>
                </a:solidFill>
                <a:effectLst/>
                <a:latin typeface="Droid Sans"/>
              </a:rPr>
              <a:t> community. This long-standing engagement with local community-led environmental initiatives has led to the </a:t>
            </a:r>
            <a:r>
              <a:rPr lang="en-US" b="0" i="0" dirty="0" err="1">
                <a:solidFill>
                  <a:srgbClr val="333333"/>
                </a:solidFill>
                <a:effectLst/>
                <a:latin typeface="Droid Sans"/>
              </a:rPr>
              <a:t>organisation’s</a:t>
            </a:r>
            <a:r>
              <a:rPr lang="en-US" b="0" i="0" dirty="0">
                <a:solidFill>
                  <a:srgbClr val="333333"/>
                </a:solidFill>
                <a:effectLst/>
                <a:latin typeface="Droid Sans"/>
              </a:rPr>
              <a:t> renowned reputation and trust by Australians.</a:t>
            </a:r>
          </a:p>
          <a:p>
            <a:pPr algn="l" fontAlgn="base"/>
            <a:r>
              <a:rPr lang="en-US" b="0" i="0" dirty="0">
                <a:solidFill>
                  <a:srgbClr val="333333"/>
                </a:solidFill>
                <a:effectLst/>
                <a:latin typeface="Droid Sans"/>
              </a:rPr>
              <a:t>Landcare Australia develops campaigns in partnership with stakeholders to:</a:t>
            </a:r>
          </a:p>
          <a:p>
            <a:pPr algn="l" fontAlgn="base">
              <a:buFont typeface="Arial" panose="020B0604020202020204" pitchFamily="34" charset="0"/>
              <a:buChar char="•"/>
            </a:pPr>
            <a:r>
              <a:rPr lang="en-US" b="0" i="0" dirty="0">
                <a:solidFill>
                  <a:srgbClr val="333333"/>
                </a:solidFill>
                <a:effectLst/>
                <a:latin typeface="Droid Sans"/>
              </a:rPr>
              <a:t>support the sharing of knowledge and promote the development of community leadership and resilience;</a:t>
            </a:r>
          </a:p>
          <a:p>
            <a:pPr algn="l" fontAlgn="base">
              <a:buFont typeface="Arial" panose="020B0604020202020204" pitchFamily="34" charset="0"/>
              <a:buChar char="•"/>
            </a:pPr>
            <a:r>
              <a:rPr lang="en-US" b="0" i="0" dirty="0" err="1">
                <a:solidFill>
                  <a:srgbClr val="333333"/>
                </a:solidFill>
                <a:effectLst/>
                <a:latin typeface="Droid Sans"/>
              </a:rPr>
              <a:t>recognise</a:t>
            </a:r>
            <a:r>
              <a:rPr lang="en-US" b="0" i="0" dirty="0">
                <a:solidFill>
                  <a:srgbClr val="333333"/>
                </a:solidFill>
                <a:effectLst/>
                <a:latin typeface="Droid Sans"/>
              </a:rPr>
              <a:t> and celebrate the achievements of the </a:t>
            </a:r>
            <a:r>
              <a:rPr lang="en-US" b="0" i="0" dirty="0" err="1">
                <a:solidFill>
                  <a:srgbClr val="333333"/>
                </a:solidFill>
                <a:effectLst/>
                <a:latin typeface="Droid Sans"/>
              </a:rPr>
              <a:t>landcare</a:t>
            </a:r>
            <a:r>
              <a:rPr lang="en-US" b="0" i="0" dirty="0">
                <a:solidFill>
                  <a:srgbClr val="333333"/>
                </a:solidFill>
                <a:effectLst/>
                <a:latin typeface="Droid Sans"/>
              </a:rPr>
              <a:t> community;</a:t>
            </a:r>
          </a:p>
          <a:p>
            <a:pPr algn="l" fontAlgn="base">
              <a:buFont typeface="Arial" panose="020B0604020202020204" pitchFamily="34" charset="0"/>
              <a:buChar char="•"/>
            </a:pPr>
            <a:r>
              <a:rPr lang="en-US" b="0" i="0" dirty="0">
                <a:solidFill>
                  <a:srgbClr val="333333"/>
                </a:solidFill>
                <a:effectLst/>
                <a:latin typeface="Droid Sans"/>
              </a:rPr>
              <a:t>encourage participation in </a:t>
            </a:r>
            <a:r>
              <a:rPr lang="en-US" b="0" i="0" dirty="0" err="1">
                <a:solidFill>
                  <a:srgbClr val="333333"/>
                </a:solidFill>
                <a:effectLst/>
                <a:latin typeface="Droid Sans"/>
              </a:rPr>
              <a:t>landcare</a:t>
            </a:r>
            <a:r>
              <a:rPr lang="en-US" b="0" i="0" dirty="0">
                <a:solidFill>
                  <a:srgbClr val="333333"/>
                </a:solidFill>
                <a:effectLst/>
                <a:latin typeface="Droid Sans"/>
              </a:rPr>
              <a:t> activities and the recruitment and retention of volunteers;</a:t>
            </a:r>
          </a:p>
          <a:p>
            <a:pPr algn="l" fontAlgn="base">
              <a:buFont typeface="Arial" panose="020B0604020202020204" pitchFamily="34" charset="0"/>
              <a:buChar char="•"/>
            </a:pPr>
            <a:r>
              <a:rPr lang="en-US" b="0" i="0" dirty="0">
                <a:solidFill>
                  <a:srgbClr val="333333"/>
                </a:solidFill>
                <a:effectLst/>
                <a:latin typeface="Droid Sans"/>
              </a:rPr>
              <a:t>attract government, corporate and philanthropic funding and in-kind support for good quality, hands on projects and programs that will improve environmental outcomes; and</a:t>
            </a:r>
          </a:p>
          <a:p>
            <a:pPr algn="l" fontAlgn="base">
              <a:buFont typeface="Arial" panose="020B0604020202020204" pitchFamily="34" charset="0"/>
              <a:buChar char="•"/>
            </a:pPr>
            <a:r>
              <a:rPr lang="en-US" b="0" i="0" dirty="0">
                <a:solidFill>
                  <a:srgbClr val="333333"/>
                </a:solidFill>
                <a:effectLst/>
                <a:latin typeface="Droid Sans"/>
              </a:rPr>
              <a:t>support the adoption of sustainable agriculture practices that will deliver a more productive and profitable agriculture industry.</a:t>
            </a:r>
          </a:p>
          <a:p>
            <a:pPr algn="l" fontAlgn="base"/>
            <a:r>
              <a:rPr lang="en-US" b="0" i="0" dirty="0">
                <a:solidFill>
                  <a:srgbClr val="333333"/>
                </a:solidFill>
                <a:effectLst/>
                <a:latin typeface="Droid Sans"/>
              </a:rPr>
              <a:t>For over 30 years, Landcare Australia has worked at the forefront of community and corporate engagement in natural resource management and environmental project delivery. Custodian of the ‘caring hands’ logo, Landcare Australia manages the Landcare, </a:t>
            </a:r>
            <a:r>
              <a:rPr lang="en-US" b="0" i="0" dirty="0" err="1">
                <a:solidFill>
                  <a:srgbClr val="333333"/>
                </a:solidFill>
                <a:effectLst/>
                <a:latin typeface="Droid Sans"/>
              </a:rPr>
              <a:t>Coastcare</a:t>
            </a:r>
            <a:r>
              <a:rPr lang="en-US" b="0" i="0" dirty="0">
                <a:solidFill>
                  <a:srgbClr val="333333"/>
                </a:solidFill>
                <a:effectLst/>
                <a:latin typeface="Droid Sans"/>
              </a:rPr>
              <a:t>, Junior Landcare and Landcare Farming brands on behalf of the </a:t>
            </a:r>
            <a:r>
              <a:rPr lang="en-US" b="0" i="0" dirty="0" err="1">
                <a:solidFill>
                  <a:srgbClr val="333333"/>
                </a:solidFill>
                <a:effectLst/>
                <a:latin typeface="Droid Sans"/>
              </a:rPr>
              <a:t>landcare</a:t>
            </a:r>
            <a:r>
              <a:rPr lang="en-US" b="0" i="0" dirty="0">
                <a:solidFill>
                  <a:srgbClr val="333333"/>
                </a:solidFill>
                <a:effectLst/>
                <a:latin typeface="Droid Sans"/>
              </a:rPr>
              <a:t> movement. The Landcare brand is </a:t>
            </a:r>
            <a:r>
              <a:rPr lang="en-US" b="0" i="0" dirty="0" err="1">
                <a:solidFill>
                  <a:srgbClr val="333333"/>
                </a:solidFill>
                <a:effectLst/>
                <a:latin typeface="Droid Sans"/>
              </a:rPr>
              <a:t>recognised</a:t>
            </a:r>
            <a:r>
              <a:rPr lang="en-US" b="0" i="0" dirty="0">
                <a:solidFill>
                  <a:srgbClr val="333333"/>
                </a:solidFill>
                <a:effectLst/>
                <a:latin typeface="Droid Sans"/>
              </a:rPr>
              <a:t> and trusted, with consistently positive attitudes in local communities towards </a:t>
            </a:r>
            <a:r>
              <a:rPr lang="en-US" b="0" i="0" dirty="0" err="1">
                <a:solidFill>
                  <a:srgbClr val="333333"/>
                </a:solidFill>
                <a:effectLst/>
                <a:latin typeface="Droid Sans"/>
              </a:rPr>
              <a:t>landcare</a:t>
            </a:r>
            <a:r>
              <a:rPr lang="en-US" b="0" i="0" dirty="0">
                <a:solidFill>
                  <a:srgbClr val="333333"/>
                </a:solidFill>
                <a:effectLst/>
                <a:latin typeface="Droid Sans"/>
              </a:rPr>
              <a:t> projects, and 78% awareness among Australians of the </a:t>
            </a:r>
            <a:r>
              <a:rPr lang="en-US" b="0" i="0" dirty="0" err="1">
                <a:solidFill>
                  <a:srgbClr val="333333"/>
                </a:solidFill>
                <a:effectLst/>
                <a:latin typeface="Droid Sans"/>
              </a:rPr>
              <a:t>landcare</a:t>
            </a:r>
            <a:r>
              <a:rPr lang="en-US" b="0" i="0" dirty="0">
                <a:solidFill>
                  <a:srgbClr val="333333"/>
                </a:solidFill>
                <a:effectLst/>
                <a:latin typeface="Droid Sans"/>
              </a:rPr>
              <a:t> ‘Caring Hands’ logo.</a:t>
            </a:r>
          </a:p>
          <a:p>
            <a:pPr algn="l" fontAlgn="base"/>
            <a:r>
              <a:rPr lang="en-US" b="0" i="0" dirty="0">
                <a:solidFill>
                  <a:srgbClr val="333333"/>
                </a:solidFill>
                <a:effectLst/>
                <a:latin typeface="Droid Sans"/>
              </a:rPr>
              <a:t>The funding and in-kind contributions raised from partnerships and sponsors supports Landcare Australia to develop programs that are practical, deliverable and community focused.</a:t>
            </a:r>
          </a:p>
          <a:p>
            <a:pPr algn="l" fontAlgn="base"/>
            <a:r>
              <a:rPr lang="en-US" b="0" i="0" dirty="0">
                <a:solidFill>
                  <a:srgbClr val="333333"/>
                </a:solidFill>
                <a:effectLst/>
                <a:latin typeface="Droid Sans"/>
              </a:rPr>
              <a:t>Through this support Landcare Australia achieves a diverse range of positive environmental and community outcomes, these include:</a:t>
            </a:r>
          </a:p>
          <a:p>
            <a:pPr algn="l" fontAlgn="base">
              <a:buFont typeface="Arial" panose="020B0604020202020204" pitchFamily="34" charset="0"/>
              <a:buChar char="•"/>
            </a:pPr>
            <a:r>
              <a:rPr lang="en-US" b="0" i="0" dirty="0">
                <a:solidFill>
                  <a:srgbClr val="333333"/>
                </a:solidFill>
                <a:effectLst/>
                <a:latin typeface="Droid Sans"/>
              </a:rPr>
              <a:t>a sustainable approach to integrated land management</a:t>
            </a:r>
          </a:p>
          <a:p>
            <a:pPr algn="l" fontAlgn="base">
              <a:buFont typeface="Arial" panose="020B0604020202020204" pitchFamily="34" charset="0"/>
              <a:buChar char="•"/>
            </a:pPr>
            <a:r>
              <a:rPr lang="en-US" b="0" i="0" dirty="0">
                <a:solidFill>
                  <a:srgbClr val="333333"/>
                </a:solidFill>
                <a:effectLst/>
                <a:latin typeface="Droid Sans"/>
              </a:rPr>
              <a:t>environmental protection, enhancement and conservation of land, water, waterways and coasts</a:t>
            </a:r>
          </a:p>
          <a:p>
            <a:pPr algn="l" fontAlgn="base">
              <a:buFont typeface="Arial" panose="020B0604020202020204" pitchFamily="34" charset="0"/>
              <a:buChar char="•"/>
            </a:pPr>
            <a:r>
              <a:rPr lang="en-US" b="0" i="0" dirty="0">
                <a:solidFill>
                  <a:srgbClr val="333333"/>
                </a:solidFill>
                <a:effectLst/>
                <a:latin typeface="Droid Sans"/>
              </a:rPr>
              <a:t>natural habitat restoration to enhance biodiversity</a:t>
            </a:r>
          </a:p>
          <a:p>
            <a:pPr algn="l" fontAlgn="base">
              <a:buFont typeface="Arial" panose="020B0604020202020204" pitchFamily="34" charset="0"/>
              <a:buChar char="•"/>
            </a:pPr>
            <a:r>
              <a:rPr lang="en-US" b="0" i="0" dirty="0">
                <a:solidFill>
                  <a:srgbClr val="333333"/>
                </a:solidFill>
                <a:effectLst/>
                <a:latin typeface="Droid Sans"/>
              </a:rPr>
              <a:t>building resilience in Australia’s food and farming systems</a:t>
            </a:r>
          </a:p>
          <a:p>
            <a:pPr algn="l" fontAlgn="base">
              <a:buFont typeface="Arial" panose="020B0604020202020204" pitchFamily="34" charset="0"/>
              <a:buChar char="•"/>
            </a:pPr>
            <a:r>
              <a:rPr lang="en-US" b="0" i="0" dirty="0">
                <a:solidFill>
                  <a:srgbClr val="333333"/>
                </a:solidFill>
                <a:effectLst/>
                <a:latin typeface="Droid Sans"/>
              </a:rPr>
              <a:t>creating social cohesion and wellbeing in communities.</a:t>
            </a:r>
          </a:p>
          <a:p>
            <a:pPr algn="l" fontAlgn="base"/>
            <a:r>
              <a:rPr lang="en-US" b="0" i="0" dirty="0">
                <a:solidFill>
                  <a:srgbClr val="333333"/>
                </a:solidFill>
                <a:effectLst/>
                <a:latin typeface="Droid Sans"/>
              </a:rPr>
              <a:t>With the impact of a changing climate, and natural disasters like drought, bushfires and flood, </a:t>
            </a:r>
            <a:r>
              <a:rPr lang="en-US" b="0" i="0" dirty="0" err="1">
                <a:solidFill>
                  <a:srgbClr val="333333"/>
                </a:solidFill>
                <a:effectLst/>
                <a:latin typeface="Droid Sans"/>
              </a:rPr>
              <a:t>landcare</a:t>
            </a:r>
            <a:r>
              <a:rPr lang="en-US" b="0" i="0" dirty="0">
                <a:solidFill>
                  <a:srgbClr val="333333"/>
                </a:solidFill>
                <a:effectLst/>
                <a:latin typeface="Droid Sans"/>
              </a:rPr>
              <a:t> has never been so important.</a:t>
            </a:r>
          </a:p>
          <a:p>
            <a:pPr algn="l" fontAlgn="base"/>
            <a:r>
              <a:rPr lang="en-US" b="0" i="0" dirty="0">
                <a:solidFill>
                  <a:srgbClr val="333333"/>
                </a:solidFill>
                <a:effectLst/>
                <a:latin typeface="Droid Sans"/>
              </a:rPr>
              <a:t>What makes Landcare Australia unique to any other national environmental </a:t>
            </a:r>
            <a:r>
              <a:rPr lang="en-US" b="0" i="0" dirty="0" err="1">
                <a:solidFill>
                  <a:srgbClr val="333333"/>
                </a:solidFill>
                <a:effectLst/>
                <a:latin typeface="Droid Sans"/>
              </a:rPr>
              <a:t>organisation</a:t>
            </a:r>
            <a:r>
              <a:rPr lang="en-US" b="0" i="0" dirty="0">
                <a:solidFill>
                  <a:srgbClr val="333333"/>
                </a:solidFill>
                <a:effectLst/>
                <a:latin typeface="Droid Sans"/>
              </a:rPr>
              <a:t> is effective partnerships and people. Across Australia, our partnerships support thousands of people involved in Landcare who are volunteering to protect local ecosystems that contribute to the sustainability and productivity of our land and water assets for the benefit of all Australians.</a:t>
            </a:r>
          </a:p>
          <a:p>
            <a:endParaRPr lang="en-AU" dirty="0"/>
          </a:p>
        </p:txBody>
      </p:sp>
      <p:sp>
        <p:nvSpPr>
          <p:cNvPr id="4" name="Slide Number Placeholder 3"/>
          <p:cNvSpPr>
            <a:spLocks noGrp="1"/>
          </p:cNvSpPr>
          <p:nvPr>
            <p:ph type="sldNum" sz="quarter" idx="5"/>
          </p:nvPr>
        </p:nvSpPr>
        <p:spPr/>
        <p:txBody>
          <a:bodyPr/>
          <a:lstStyle/>
          <a:p>
            <a:fld id="{7BFB9BFA-ABA6-45E0-9F59-17DEC55F5D47}" type="slidenum">
              <a:rPr lang="en-AU" smtClean="0"/>
              <a:t>2</a:t>
            </a:fld>
            <a:endParaRPr lang="en-AU"/>
          </a:p>
        </p:txBody>
      </p:sp>
    </p:spTree>
    <p:extLst>
      <p:ext uri="{BB962C8B-B14F-4D97-AF65-F5344CB8AC3E}">
        <p14:creationId xmlns:p14="http://schemas.microsoft.com/office/powerpoint/2010/main" val="237557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FB9BFA-ABA6-45E0-9F59-17DEC55F5D47}" type="slidenum">
              <a:rPr lang="en-AU" smtClean="0"/>
              <a:t>3</a:t>
            </a:fld>
            <a:endParaRPr lang="en-AU"/>
          </a:p>
        </p:txBody>
      </p:sp>
    </p:spTree>
    <p:extLst>
      <p:ext uri="{BB962C8B-B14F-4D97-AF65-F5344CB8AC3E}">
        <p14:creationId xmlns:p14="http://schemas.microsoft.com/office/powerpoint/2010/main" val="409916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FB9BFA-ABA6-45E0-9F59-17DEC55F5D47}" type="slidenum">
              <a:rPr lang="en-AU" smtClean="0"/>
              <a:t>4</a:t>
            </a:fld>
            <a:endParaRPr lang="en-AU"/>
          </a:p>
        </p:txBody>
      </p:sp>
    </p:spTree>
    <p:extLst>
      <p:ext uri="{BB962C8B-B14F-4D97-AF65-F5344CB8AC3E}">
        <p14:creationId xmlns:p14="http://schemas.microsoft.com/office/powerpoint/2010/main" val="327326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FB9BFA-ABA6-45E0-9F59-17DEC55F5D47}" type="slidenum">
              <a:rPr lang="en-AU" smtClean="0"/>
              <a:t>5</a:t>
            </a:fld>
            <a:endParaRPr lang="en-AU"/>
          </a:p>
        </p:txBody>
      </p:sp>
    </p:spTree>
    <p:extLst>
      <p:ext uri="{BB962C8B-B14F-4D97-AF65-F5344CB8AC3E}">
        <p14:creationId xmlns:p14="http://schemas.microsoft.com/office/powerpoint/2010/main" val="2590008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FB9BFA-ABA6-45E0-9F59-17DEC55F5D47}" type="slidenum">
              <a:rPr lang="en-AU" smtClean="0"/>
              <a:t>6</a:t>
            </a:fld>
            <a:endParaRPr lang="en-AU"/>
          </a:p>
        </p:txBody>
      </p:sp>
    </p:spTree>
    <p:extLst>
      <p:ext uri="{BB962C8B-B14F-4D97-AF65-F5344CB8AC3E}">
        <p14:creationId xmlns:p14="http://schemas.microsoft.com/office/powerpoint/2010/main" val="1262201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FB9BFA-ABA6-45E0-9F59-17DEC55F5D47}" type="slidenum">
              <a:rPr lang="en-AU" smtClean="0"/>
              <a:t>7</a:t>
            </a:fld>
            <a:endParaRPr lang="en-AU"/>
          </a:p>
        </p:txBody>
      </p:sp>
    </p:spTree>
    <p:extLst>
      <p:ext uri="{BB962C8B-B14F-4D97-AF65-F5344CB8AC3E}">
        <p14:creationId xmlns:p14="http://schemas.microsoft.com/office/powerpoint/2010/main" val="2754681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FB9BFA-ABA6-45E0-9F59-17DEC55F5D47}" type="slidenum">
              <a:rPr lang="en-AU" smtClean="0"/>
              <a:t>8</a:t>
            </a:fld>
            <a:endParaRPr lang="en-AU"/>
          </a:p>
        </p:txBody>
      </p:sp>
    </p:spTree>
    <p:extLst>
      <p:ext uri="{BB962C8B-B14F-4D97-AF65-F5344CB8AC3E}">
        <p14:creationId xmlns:p14="http://schemas.microsoft.com/office/powerpoint/2010/main" val="4059007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FB9BFA-ABA6-45E0-9F59-17DEC55F5D47}" type="slidenum">
              <a:rPr lang="en-AU" smtClean="0"/>
              <a:t>9</a:t>
            </a:fld>
            <a:endParaRPr lang="en-AU"/>
          </a:p>
        </p:txBody>
      </p:sp>
    </p:spTree>
    <p:extLst>
      <p:ext uri="{BB962C8B-B14F-4D97-AF65-F5344CB8AC3E}">
        <p14:creationId xmlns:p14="http://schemas.microsoft.com/office/powerpoint/2010/main" val="58219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44CF6-FCCA-8A42-99E0-5576C8C1AC5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3900A2E-DBCB-2545-B4DE-67EE3BC1E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3814E47-AAA5-B740-AC97-C1630B822BFA}"/>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13ACA24-56CB-E74C-92A1-F18AF85F4D7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F9AD12C-46FB-CE43-AB3E-05874168872F}"/>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07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2C8D-1143-D643-8201-F019DDD6847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C6995A-413F-1746-82C5-6A0CE957181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E6E649-1855-C04E-A0F7-340146ADA712}"/>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6849633-5D26-D241-9690-C91F6EBCA5D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CF013FA-9B3A-224F-AC75-90F5A190D893}"/>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88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0DF618-C404-684A-8D60-02AE4A979A4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0C8B3B-E391-374C-863E-475CB2E643F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032D99-8CBB-4441-B98C-296228AEF46A}"/>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46A31CF-0F64-1C41-ACBF-9ED700B6FEC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4D5832F-DBDF-DF40-A7F9-C2FA0A78DD4A}"/>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70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D8EC-C393-1448-B1C8-220E4F891E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9829C9-250C-0F48-80E1-B6D1AA9E0F0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8BBC7A-4A93-A14C-BF16-5C820FBED3F2}"/>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D8F563-B3C9-AF42-BFE6-407BE4203CC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FA4F076-BF32-5E40-B755-6F0B7DB63B17}"/>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15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AE62-4236-1B44-BF75-D2D1F6B6971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8CD21D6-660C-714F-BF1B-9BCE4A179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3213398-379F-114A-9F2F-C4BA97D4D07A}"/>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36A9A36-752D-5748-9688-6DF90B9542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C6CC97-78E8-C543-8C1C-DEBA86B228FA}"/>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16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467FF-0E20-114C-90F6-BEC968FF40B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E7BFD7F-F23D-F14A-8649-573FE7B9191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3CF32E6-6132-E341-A6B3-54D74827F8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DD0B11D-D362-E84B-8D2A-F36905B495ED}"/>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2/17/2021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4CC7E4-069C-044D-A6EA-D8108298F7C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F46100E-A095-8845-9157-7F03E33C98E4}"/>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88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936B-FEED-1247-8A71-31E877E587D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ACF69A6-D5FA-1E42-8E92-DFBC37BC84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C2AA1AD-8532-9F48-B7FD-4FBBE94142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488B5F3-5694-B943-A685-415BE405E4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25524F5-D934-004B-80C1-F1CD890D3D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F2D1E1F-FFE1-D043-837A-83D605E75DEF}"/>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2/17/2021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BEC7EAC-A5F9-D647-AAE5-4A3E0362439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A56F9D72-3BB7-A34E-A80D-D386EBEC6486}"/>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5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8877-3B61-6744-BE48-DB8920486A2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791A8E3-5701-3345-B938-1D01450C2C43}"/>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2/17/2021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595B77F-96FC-774E-8FB4-83EB4591720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54B7C63-65E3-C046-9B0C-6404B0AACC41}"/>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85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67A90-9BFC-4141-B02A-53B6B1EEA090}"/>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2/17/2021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3823506-3F43-7448-AB81-FFA9BDC33BC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72E4218-7903-EE4A-8326-931C600C221D}"/>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80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FF8B-8E25-0A4D-A8EE-8D9C11CBEA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CCAFAC2-433F-3142-81DE-51DE379BF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DB0FFAA-6C44-074E-B5F4-DDE63C4D0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68E23C-C0E5-0C40-A917-D07E7706975E}"/>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2/17/2021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CDBDDF2-E7D3-2B47-AD62-626ECC11CA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1B4E02C-A1F2-AB4B-826C-494EDFC3E6E1}"/>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87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8D6F-A5D7-D34B-8A8F-37B8FE976B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34A6671-CE37-B841-AD3E-7F5A57F901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201CED-A27C-9C47-A9C5-18C72476C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37CC96-DB0C-F040-BB63-672892778A81}"/>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2/17/2021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7E48554-B988-0140-B76D-7DAAC26E67E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44FC2CD-3220-0A4C-93B5-5C59D9F41254}"/>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6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A19E0-9002-4245-AC0C-F9844C031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1D6ECDF-E9EE-544A-96AB-34BA0E074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9DA841-3B88-AC42-90DE-6D7B7EF246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9CCA117-9BE9-5942-80DD-4F15A4E0F337}" type="datetimeFigureOut">
              <a:rPr lang="en-US" smtClean="0">
                <a:solidFill>
                  <a:prstClr val="black">
                    <a:tint val="75000"/>
                  </a:prstClr>
                </a:solidFill>
              </a:rPr>
              <a:pPr defTabSz="914400"/>
              <a:t>2/17/2021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6D96FEB-DDE4-054A-9D0F-9458DA88B0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24C06F-24BB-FF41-9DDC-FF78BA6C19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7A974F6-5107-8741-8B02-13BCF69DDD9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2939722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19.png"/><Relationship Id="rId5" Type="http://schemas.openxmlformats.org/officeDocument/2006/relationships/diagramData" Target="../diagrams/data1.xml"/><Relationship Id="rId10" Type="http://schemas.openxmlformats.org/officeDocument/2006/relationships/image" Target="../media/image18.png"/><Relationship Id="rId4" Type="http://schemas.openxmlformats.org/officeDocument/2006/relationships/image" Target="../media/image10.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landcareaustralia.org.au/30-things-landcare-do/"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 up of a flower&#10;&#10;Description automatically generated">
            <a:extLst>
              <a:ext uri="{FF2B5EF4-FFF2-40B4-BE49-F238E27FC236}">
                <a16:creationId xmlns:a16="http://schemas.microsoft.com/office/drawing/2014/main" id="{77E6A433-ECEB-844D-85AD-3D3A8078C2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pic>
        <p:nvPicPr>
          <p:cNvPr id="9" name="Picture 2" descr="21st Annual Symposium - Treenet">
            <a:extLst>
              <a:ext uri="{FF2B5EF4-FFF2-40B4-BE49-F238E27FC236}">
                <a16:creationId xmlns:a16="http://schemas.microsoft.com/office/drawing/2014/main" id="{19315A55-37B1-424F-8694-8641A9E463D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20767" y="320807"/>
            <a:ext cx="1533153" cy="57237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DF83496-9C30-A74C-BD58-8D08DB49280B}"/>
              </a:ext>
            </a:extLst>
          </p:cNvPr>
          <p:cNvGrpSpPr/>
          <p:nvPr/>
        </p:nvGrpSpPr>
        <p:grpSpPr>
          <a:xfrm>
            <a:off x="552795" y="5674169"/>
            <a:ext cx="11086410" cy="655157"/>
            <a:chOff x="2483262" y="5784351"/>
            <a:chExt cx="9173980" cy="542141"/>
          </a:xfrm>
        </p:grpSpPr>
        <p:pic>
          <p:nvPicPr>
            <p:cNvPr id="11" name="Picture 2" descr="HR Products Black Greenwell Tree Surround - 4 Pack | Bunnings Warehouse">
              <a:extLst>
                <a:ext uri="{FF2B5EF4-FFF2-40B4-BE49-F238E27FC236}">
                  <a16:creationId xmlns:a16="http://schemas.microsoft.com/office/drawing/2014/main" id="{53BA72C8-2CE6-4C4F-A198-DA97DC71914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483262" y="5784351"/>
              <a:ext cx="1533153" cy="54214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ir-Pot® | How the Air-Pot system works through enchancing root systems">
              <a:extLst>
                <a:ext uri="{FF2B5EF4-FFF2-40B4-BE49-F238E27FC236}">
                  <a16:creationId xmlns:a16="http://schemas.microsoft.com/office/drawing/2014/main" id="{E314A9F1-0356-E547-8871-FAEA4BBB1B5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530330" y="5919011"/>
              <a:ext cx="1122411" cy="3076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eutrog South Africa Pty Ltd. Profile">
              <a:extLst>
                <a:ext uri="{FF2B5EF4-FFF2-40B4-BE49-F238E27FC236}">
                  <a16:creationId xmlns:a16="http://schemas.microsoft.com/office/drawing/2014/main" id="{9DEAD6A9-9BF2-9B4A-9D28-4168E1AC743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222651" y="5870669"/>
              <a:ext cx="1434591" cy="40435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ellenc UK | Battery Powered Garden Maintenance Equipment">
              <a:extLst>
                <a:ext uri="{FF2B5EF4-FFF2-40B4-BE49-F238E27FC236}">
                  <a16:creationId xmlns:a16="http://schemas.microsoft.com/office/drawing/2014/main" id="{2421955B-1B03-D441-917E-2C1B721C2DE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427754" y="5857240"/>
              <a:ext cx="1240413" cy="43121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rancital">
              <a:extLst>
                <a:ext uri="{FF2B5EF4-FFF2-40B4-BE49-F238E27FC236}">
                  <a16:creationId xmlns:a16="http://schemas.microsoft.com/office/drawing/2014/main" id="{46B6121A-215B-2941-A252-8137F32549B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68359" y="5867547"/>
              <a:ext cx="1543778" cy="41060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2409773" y="3121819"/>
            <a:ext cx="3068148" cy="1015663"/>
          </a:xfrm>
          <a:prstGeom prst="rect">
            <a:avLst/>
          </a:prstGeom>
          <a:noFill/>
        </p:spPr>
        <p:txBody>
          <a:bodyPr wrap="none">
            <a:spAutoFit/>
          </a:bodyPr>
          <a:lstStyle/>
          <a:p>
            <a:r>
              <a:rPr lang="en-US" sz="6000" b="1" dirty="0">
                <a:solidFill>
                  <a:srgbClr val="00502F"/>
                </a:solidFill>
                <a:latin typeface="Calibri" panose="020F0502020204030204" pitchFamily="34" charset="0"/>
                <a:cs typeface="Calibri" panose="020F0502020204030204" pitchFamily="34" charset="0"/>
              </a:rPr>
              <a:t>Landcare</a:t>
            </a:r>
            <a:endParaRPr lang="en-US" sz="6000" dirty="0">
              <a:solidFill>
                <a:srgbClr val="00502F"/>
              </a:solidFill>
            </a:endParaRPr>
          </a:p>
        </p:txBody>
      </p:sp>
      <p:pic>
        <p:nvPicPr>
          <p:cNvPr id="13" name="Picture 12" descr="A close up of a sign&#10;&#10;Description automatically generated">
            <a:extLst>
              <a:ext uri="{FF2B5EF4-FFF2-40B4-BE49-F238E27FC236}">
                <a16:creationId xmlns:a16="http://schemas.microsoft.com/office/drawing/2014/main" id="{66A52DD4-0833-924D-8C52-E8834265F874}"/>
              </a:ext>
            </a:extLst>
          </p:cNvPr>
          <p:cNvPicPr>
            <a:picLocks noChangeAspect="1"/>
          </p:cNvPicPr>
          <p:nvPr/>
        </p:nvPicPr>
        <p:blipFill>
          <a:blip r:embed="rId10"/>
          <a:stretch>
            <a:fillRect/>
          </a:stretch>
        </p:blipFill>
        <p:spPr>
          <a:xfrm>
            <a:off x="6506877" y="3031517"/>
            <a:ext cx="3506976" cy="1196269"/>
          </a:xfrm>
          <a:prstGeom prst="rect">
            <a:avLst/>
          </a:prstGeom>
        </p:spPr>
      </p:pic>
    </p:spTree>
    <p:extLst>
      <p:ext uri="{BB962C8B-B14F-4D97-AF65-F5344CB8AC3E}">
        <p14:creationId xmlns:p14="http://schemas.microsoft.com/office/powerpoint/2010/main" val="1939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4640780"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4628080"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239861" y="686806"/>
            <a:ext cx="2679067"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What is </a:t>
            </a:r>
            <a:r>
              <a:rPr lang="en-US" sz="2800" b="1" dirty="0" err="1">
                <a:solidFill>
                  <a:schemeClr val="bg1"/>
                </a:solidFill>
                <a:latin typeface="Calibri" panose="020F0502020204030204" pitchFamily="34" charset="0"/>
                <a:cs typeface="Calibri" panose="020F0502020204030204" pitchFamily="34" charset="0"/>
              </a:rPr>
              <a:t>landcare</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31" name="TextBox 30">
            <a:extLst>
              <a:ext uri="{FF2B5EF4-FFF2-40B4-BE49-F238E27FC236}">
                <a16:creationId xmlns:a16="http://schemas.microsoft.com/office/drawing/2014/main" id="{46445AE5-BD56-F24A-98F9-0EA92A6D1F5E}"/>
              </a:ext>
            </a:extLst>
          </p:cNvPr>
          <p:cNvSpPr txBox="1"/>
          <p:nvPr/>
        </p:nvSpPr>
        <p:spPr>
          <a:xfrm>
            <a:off x="344058" y="1707148"/>
            <a:ext cx="5867646" cy="4231928"/>
          </a:xfrm>
          <a:prstGeom prst="rect">
            <a:avLst/>
          </a:prstGeom>
          <a:noFill/>
        </p:spPr>
        <p:txBody>
          <a:bodyPr wrap="square" rtlCol="0">
            <a:spAutoFit/>
          </a:bodyPr>
          <a:lstStyle/>
          <a:p>
            <a:pPr>
              <a:spcBef>
                <a:spcPts val="3000"/>
              </a:spcBef>
              <a:buClr>
                <a:srgbClr val="00502F"/>
              </a:buClr>
              <a:buSzPct val="125000"/>
            </a:pPr>
            <a:r>
              <a:rPr lang="en-US" b="1" dirty="0">
                <a:solidFill>
                  <a:srgbClr val="00502F"/>
                </a:solidFill>
              </a:rPr>
              <a:t>Landcare Australia</a:t>
            </a:r>
          </a:p>
          <a:p>
            <a:pPr>
              <a:spcBef>
                <a:spcPts val="3000"/>
              </a:spcBef>
              <a:buClr>
                <a:srgbClr val="00502F"/>
              </a:buClr>
              <a:buSzPct val="125000"/>
            </a:pPr>
            <a:r>
              <a:rPr lang="en-US" b="1" i="1" dirty="0">
                <a:solidFill>
                  <a:srgbClr val="00502F"/>
                </a:solidFill>
              </a:rPr>
              <a:t>VISION: All Australians actively caring for the land and water that sustains us.</a:t>
            </a:r>
          </a:p>
          <a:p>
            <a:pPr>
              <a:spcBef>
                <a:spcPts val="3000"/>
              </a:spcBef>
              <a:buClr>
                <a:srgbClr val="00502F"/>
              </a:buClr>
              <a:buSzPct val="125000"/>
            </a:pPr>
            <a:r>
              <a:rPr lang="en-US" b="1" i="1" dirty="0">
                <a:solidFill>
                  <a:srgbClr val="00502F"/>
                </a:solidFill>
              </a:rPr>
              <a:t>PURPOSE</a:t>
            </a:r>
          </a:p>
          <a:p>
            <a:pPr>
              <a:spcBef>
                <a:spcPts val="3000"/>
              </a:spcBef>
              <a:buClr>
                <a:srgbClr val="00502F"/>
              </a:buClr>
              <a:buSzPct val="125000"/>
            </a:pPr>
            <a:r>
              <a:rPr lang="en-US" b="1" i="1" dirty="0">
                <a:solidFill>
                  <a:srgbClr val="00502F"/>
                </a:solidFill>
              </a:rPr>
              <a:t>Empowering individuals and communities</a:t>
            </a:r>
          </a:p>
          <a:p>
            <a:pPr>
              <a:spcBef>
                <a:spcPts val="3000"/>
              </a:spcBef>
              <a:buClr>
                <a:srgbClr val="00502F"/>
              </a:buClr>
              <a:buSzPct val="125000"/>
            </a:pPr>
            <a:r>
              <a:rPr lang="en-US" b="1" i="1" dirty="0">
                <a:solidFill>
                  <a:srgbClr val="00502F"/>
                </a:solidFill>
              </a:rPr>
              <a:t>Sustainable management of natural and productive landscapes</a:t>
            </a:r>
          </a:p>
          <a:p>
            <a:pPr>
              <a:spcBef>
                <a:spcPts val="3000"/>
              </a:spcBef>
              <a:buClr>
                <a:srgbClr val="00502F"/>
              </a:buClr>
              <a:buSzPct val="125000"/>
            </a:pPr>
            <a:r>
              <a:rPr lang="en-US" b="1" i="1" dirty="0">
                <a:solidFill>
                  <a:srgbClr val="00502F"/>
                </a:solidFill>
              </a:rPr>
              <a:t>Building resilient ecosystems and communities</a:t>
            </a:r>
          </a:p>
        </p:txBody>
      </p:sp>
      <p:pic>
        <p:nvPicPr>
          <p:cNvPr id="4" name="Picture 3">
            <a:extLst>
              <a:ext uri="{FF2B5EF4-FFF2-40B4-BE49-F238E27FC236}">
                <a16:creationId xmlns:a16="http://schemas.microsoft.com/office/drawing/2014/main" id="{9432F76F-1E52-4B3A-BAB7-445AB683F1E3}"/>
              </a:ext>
            </a:extLst>
          </p:cNvPr>
          <p:cNvPicPr>
            <a:picLocks noChangeAspect="1"/>
          </p:cNvPicPr>
          <p:nvPr/>
        </p:nvPicPr>
        <p:blipFill>
          <a:blip r:embed="rId5"/>
          <a:stretch>
            <a:fillRect/>
          </a:stretch>
        </p:blipFill>
        <p:spPr>
          <a:xfrm>
            <a:off x="6429690" y="449247"/>
            <a:ext cx="1848108" cy="2295845"/>
          </a:xfrm>
          <a:prstGeom prst="rect">
            <a:avLst/>
          </a:prstGeom>
        </p:spPr>
      </p:pic>
      <p:pic>
        <p:nvPicPr>
          <p:cNvPr id="6" name="Picture 5">
            <a:extLst>
              <a:ext uri="{FF2B5EF4-FFF2-40B4-BE49-F238E27FC236}">
                <a16:creationId xmlns:a16="http://schemas.microsoft.com/office/drawing/2014/main" id="{D8BCDE70-9034-49FA-89D9-266124B17DAA}"/>
              </a:ext>
            </a:extLst>
          </p:cNvPr>
          <p:cNvPicPr>
            <a:picLocks noChangeAspect="1"/>
          </p:cNvPicPr>
          <p:nvPr/>
        </p:nvPicPr>
        <p:blipFill>
          <a:blip r:embed="rId6"/>
          <a:stretch>
            <a:fillRect/>
          </a:stretch>
        </p:blipFill>
        <p:spPr>
          <a:xfrm>
            <a:off x="8947356" y="3132453"/>
            <a:ext cx="1133633" cy="1381318"/>
          </a:xfrm>
          <a:prstGeom prst="rect">
            <a:avLst/>
          </a:prstGeom>
        </p:spPr>
      </p:pic>
    </p:spTree>
    <p:extLst>
      <p:ext uri="{BB962C8B-B14F-4D97-AF65-F5344CB8AC3E}">
        <p14:creationId xmlns:p14="http://schemas.microsoft.com/office/powerpoint/2010/main" val="231716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5881546"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5881546"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492211" y="690399"/>
            <a:ext cx="2743187"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What is Landcare</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12" name="TextBox 11">
            <a:extLst>
              <a:ext uri="{FF2B5EF4-FFF2-40B4-BE49-F238E27FC236}">
                <a16:creationId xmlns:a16="http://schemas.microsoft.com/office/drawing/2014/main" id="{7F45CA0C-DA0A-4822-B70A-EE9A7BA70FD3}"/>
              </a:ext>
            </a:extLst>
          </p:cNvPr>
          <p:cNvSpPr txBox="1"/>
          <p:nvPr/>
        </p:nvSpPr>
        <p:spPr>
          <a:xfrm>
            <a:off x="894437" y="1916085"/>
            <a:ext cx="5260875" cy="2585323"/>
          </a:xfrm>
          <a:prstGeom prst="rect">
            <a:avLst/>
          </a:prstGeom>
          <a:noFill/>
        </p:spPr>
        <p:txBody>
          <a:bodyPr wrap="square" rtlCol="0">
            <a:spAutoFit/>
          </a:bodyPr>
          <a:lstStyle/>
          <a:p>
            <a:r>
              <a:rPr lang="en-US" dirty="0"/>
              <a:t>NFP that supports the </a:t>
            </a:r>
            <a:r>
              <a:rPr lang="en-US" dirty="0" err="1"/>
              <a:t>landcare</a:t>
            </a:r>
            <a:r>
              <a:rPr lang="en-US" dirty="0"/>
              <a:t> community with funding, capacity-building, on-ground projects, information, networking and promotion of </a:t>
            </a:r>
            <a:r>
              <a:rPr lang="en-US" dirty="0" err="1"/>
              <a:t>landcare</a:t>
            </a:r>
            <a:r>
              <a:rPr lang="en-US" dirty="0"/>
              <a:t> achievements.</a:t>
            </a:r>
          </a:p>
          <a:p>
            <a:r>
              <a:rPr lang="en-US" dirty="0"/>
              <a:t>expertise in designing, managing and completing challenging and complex major ecological restoration projects involving large scale revegetation and carbon abatement.</a:t>
            </a:r>
          </a:p>
          <a:p>
            <a:endParaRPr lang="en-AU" dirty="0"/>
          </a:p>
        </p:txBody>
      </p:sp>
      <p:pic>
        <p:nvPicPr>
          <p:cNvPr id="4" name="Picture 3">
            <a:extLst>
              <a:ext uri="{FF2B5EF4-FFF2-40B4-BE49-F238E27FC236}">
                <a16:creationId xmlns:a16="http://schemas.microsoft.com/office/drawing/2014/main" id="{0FD291B0-ADF0-4CBF-ADDE-234503BD93F9}"/>
              </a:ext>
            </a:extLst>
          </p:cNvPr>
          <p:cNvPicPr>
            <a:picLocks noChangeAspect="1"/>
          </p:cNvPicPr>
          <p:nvPr/>
        </p:nvPicPr>
        <p:blipFill>
          <a:blip r:embed="rId5"/>
          <a:stretch>
            <a:fillRect/>
          </a:stretch>
        </p:blipFill>
        <p:spPr>
          <a:xfrm>
            <a:off x="6658477" y="790471"/>
            <a:ext cx="4549281" cy="2251228"/>
          </a:xfrm>
          <a:prstGeom prst="rect">
            <a:avLst/>
          </a:prstGeom>
        </p:spPr>
      </p:pic>
    </p:spTree>
    <p:extLst>
      <p:ext uri="{BB962C8B-B14F-4D97-AF65-F5344CB8AC3E}">
        <p14:creationId xmlns:p14="http://schemas.microsoft.com/office/powerpoint/2010/main" val="293994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4640780"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4628080"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492211" y="690399"/>
            <a:ext cx="3132076"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Who does it involve</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31" name="TextBox 30">
            <a:extLst>
              <a:ext uri="{FF2B5EF4-FFF2-40B4-BE49-F238E27FC236}">
                <a16:creationId xmlns:a16="http://schemas.microsoft.com/office/drawing/2014/main" id="{46445AE5-BD56-F24A-98F9-0EA92A6D1F5E}"/>
              </a:ext>
            </a:extLst>
          </p:cNvPr>
          <p:cNvSpPr txBox="1"/>
          <p:nvPr/>
        </p:nvSpPr>
        <p:spPr>
          <a:xfrm>
            <a:off x="431502" y="1849388"/>
            <a:ext cx="5317267" cy="2970044"/>
          </a:xfrm>
          <a:prstGeom prst="rect">
            <a:avLst/>
          </a:prstGeom>
          <a:noFill/>
        </p:spPr>
        <p:txBody>
          <a:bodyPr wrap="square" rtlCol="0">
            <a:spAutoFit/>
          </a:bodyPr>
          <a:lstStyle/>
          <a:p>
            <a:pPr>
              <a:spcBef>
                <a:spcPts val="3000"/>
              </a:spcBef>
              <a:buClr>
                <a:srgbClr val="00502F"/>
              </a:buClr>
              <a:buSzPct val="125000"/>
            </a:pPr>
            <a:r>
              <a:rPr lang="en-US" b="1" dirty="0">
                <a:solidFill>
                  <a:srgbClr val="00502F"/>
                </a:solidFill>
              </a:rPr>
              <a:t>Works collaboratively with federal, state and local governments</a:t>
            </a:r>
          </a:p>
          <a:p>
            <a:pPr>
              <a:spcBef>
                <a:spcPts val="3000"/>
              </a:spcBef>
              <a:buClr>
                <a:srgbClr val="00502F"/>
              </a:buClr>
              <a:buSzPct val="125000"/>
            </a:pPr>
            <a:r>
              <a:rPr lang="en-US" b="1" dirty="0">
                <a:solidFill>
                  <a:srgbClr val="00502F"/>
                </a:solidFill>
              </a:rPr>
              <a:t>encompasses farmers and farming systems groups, landowners, Landcare groups and networks, Traditional Owners, </a:t>
            </a:r>
            <a:r>
              <a:rPr lang="en-US" b="1" dirty="0" err="1">
                <a:solidFill>
                  <a:srgbClr val="00502F"/>
                </a:solidFill>
              </a:rPr>
              <a:t>Bushcare</a:t>
            </a:r>
            <a:r>
              <a:rPr lang="en-US" b="1" dirty="0">
                <a:solidFill>
                  <a:srgbClr val="00502F"/>
                </a:solidFill>
              </a:rPr>
              <a:t> and ‘Friends of’ groups, </a:t>
            </a:r>
            <a:r>
              <a:rPr lang="en-US" b="1" dirty="0" err="1">
                <a:solidFill>
                  <a:srgbClr val="00502F"/>
                </a:solidFill>
              </a:rPr>
              <a:t>Coastcare</a:t>
            </a:r>
            <a:r>
              <a:rPr lang="en-US" b="1" dirty="0">
                <a:solidFill>
                  <a:srgbClr val="00502F"/>
                </a:solidFill>
              </a:rPr>
              <a:t>, </a:t>
            </a:r>
            <a:r>
              <a:rPr lang="en-US" b="1" dirty="0" err="1">
                <a:solidFill>
                  <a:srgbClr val="00502F"/>
                </a:solidFill>
              </a:rPr>
              <a:t>Dunecare</a:t>
            </a:r>
            <a:r>
              <a:rPr lang="en-US" b="1" dirty="0">
                <a:solidFill>
                  <a:srgbClr val="00502F"/>
                </a:solidFill>
              </a:rPr>
              <a:t> and </a:t>
            </a:r>
            <a:r>
              <a:rPr lang="en-US" b="1" dirty="0" err="1">
                <a:solidFill>
                  <a:srgbClr val="00502F"/>
                </a:solidFill>
              </a:rPr>
              <a:t>Rivercare</a:t>
            </a:r>
            <a:r>
              <a:rPr lang="en-US" b="1" dirty="0">
                <a:solidFill>
                  <a:srgbClr val="00502F"/>
                </a:solidFill>
              </a:rPr>
              <a:t> groups, Landcare facilitators and coordinators, youth groups and other community groups involved in protecting, enhancing or restoring their local environment.</a:t>
            </a:r>
          </a:p>
        </p:txBody>
      </p:sp>
      <p:pic>
        <p:nvPicPr>
          <p:cNvPr id="4" name="Picture 3">
            <a:extLst>
              <a:ext uri="{FF2B5EF4-FFF2-40B4-BE49-F238E27FC236}">
                <a16:creationId xmlns:a16="http://schemas.microsoft.com/office/drawing/2014/main" id="{955EB6C8-845C-4D6D-95D8-9EA2D12CBC02}"/>
              </a:ext>
            </a:extLst>
          </p:cNvPr>
          <p:cNvPicPr>
            <a:picLocks noChangeAspect="1"/>
          </p:cNvPicPr>
          <p:nvPr/>
        </p:nvPicPr>
        <p:blipFill>
          <a:blip r:embed="rId5"/>
          <a:stretch>
            <a:fillRect/>
          </a:stretch>
        </p:blipFill>
        <p:spPr>
          <a:xfrm>
            <a:off x="6483190" y="825537"/>
            <a:ext cx="2324424" cy="1543265"/>
          </a:xfrm>
          <a:prstGeom prst="rect">
            <a:avLst/>
          </a:prstGeom>
        </p:spPr>
      </p:pic>
      <p:pic>
        <p:nvPicPr>
          <p:cNvPr id="6" name="Picture 5">
            <a:extLst>
              <a:ext uri="{FF2B5EF4-FFF2-40B4-BE49-F238E27FC236}">
                <a16:creationId xmlns:a16="http://schemas.microsoft.com/office/drawing/2014/main" id="{A39B1AB0-CDA7-49AB-98EF-69345367B509}"/>
              </a:ext>
            </a:extLst>
          </p:cNvPr>
          <p:cNvPicPr>
            <a:picLocks noChangeAspect="1"/>
          </p:cNvPicPr>
          <p:nvPr/>
        </p:nvPicPr>
        <p:blipFill>
          <a:blip r:embed="rId6"/>
          <a:stretch>
            <a:fillRect/>
          </a:stretch>
        </p:blipFill>
        <p:spPr>
          <a:xfrm>
            <a:off x="2632716" y="4827503"/>
            <a:ext cx="7821003" cy="1058900"/>
          </a:xfrm>
          <a:prstGeom prst="rect">
            <a:avLst/>
          </a:prstGeom>
        </p:spPr>
      </p:pic>
    </p:spTree>
    <p:extLst>
      <p:ext uri="{BB962C8B-B14F-4D97-AF65-F5344CB8AC3E}">
        <p14:creationId xmlns:p14="http://schemas.microsoft.com/office/powerpoint/2010/main" val="322770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31" name="TextBox 30">
            <a:extLst>
              <a:ext uri="{FF2B5EF4-FFF2-40B4-BE49-F238E27FC236}">
                <a16:creationId xmlns:a16="http://schemas.microsoft.com/office/drawing/2014/main" id="{46445AE5-BD56-F24A-98F9-0EA92A6D1F5E}"/>
              </a:ext>
            </a:extLst>
          </p:cNvPr>
          <p:cNvSpPr txBox="1"/>
          <p:nvPr/>
        </p:nvSpPr>
        <p:spPr>
          <a:xfrm>
            <a:off x="431502" y="1849388"/>
            <a:ext cx="5317267" cy="5278368"/>
          </a:xfrm>
          <a:prstGeom prst="rect">
            <a:avLst/>
          </a:prstGeom>
          <a:noFill/>
        </p:spPr>
        <p:txBody>
          <a:bodyPr wrap="square" rtlCol="0">
            <a:spAutoFit/>
          </a:bodyPr>
          <a:lstStyle/>
          <a:p>
            <a:pPr>
              <a:spcBef>
                <a:spcPts val="3000"/>
              </a:spcBef>
              <a:buClr>
                <a:srgbClr val="00502F"/>
              </a:buClr>
              <a:buSzPct val="125000"/>
            </a:pPr>
            <a:r>
              <a:rPr lang="en-US" b="1" dirty="0">
                <a:solidFill>
                  <a:srgbClr val="00502F"/>
                </a:solidFill>
              </a:rPr>
              <a:t>Brainstorm</a:t>
            </a:r>
          </a:p>
          <a:p>
            <a:pPr>
              <a:spcBef>
                <a:spcPts val="3000"/>
              </a:spcBef>
              <a:buClr>
                <a:srgbClr val="00502F"/>
              </a:buClr>
              <a:buSzPct val="125000"/>
            </a:pPr>
            <a:r>
              <a:rPr lang="en-US" b="1" i="1" dirty="0">
                <a:solidFill>
                  <a:srgbClr val="00502F"/>
                </a:solidFill>
              </a:rPr>
              <a:t>Who do we already know from each of these different areas:</a:t>
            </a:r>
          </a:p>
          <a:p>
            <a:pPr marL="285750" indent="-285750">
              <a:spcBef>
                <a:spcPts val="3000"/>
              </a:spcBef>
              <a:buClr>
                <a:srgbClr val="00502F"/>
              </a:buClr>
              <a:buSzPct val="125000"/>
              <a:buFontTx/>
              <a:buChar char="-"/>
            </a:pPr>
            <a:r>
              <a:rPr lang="en-US" b="1" i="1" dirty="0">
                <a:solidFill>
                  <a:srgbClr val="00502F"/>
                </a:solidFill>
              </a:rPr>
              <a:t>Farmers</a:t>
            </a:r>
          </a:p>
          <a:p>
            <a:pPr marL="285750" indent="-285750">
              <a:spcBef>
                <a:spcPts val="3000"/>
              </a:spcBef>
              <a:buClr>
                <a:srgbClr val="00502F"/>
              </a:buClr>
              <a:buSzPct val="125000"/>
              <a:buFontTx/>
              <a:buChar char="-"/>
            </a:pPr>
            <a:r>
              <a:rPr lang="en-US" b="1" i="1" dirty="0">
                <a:solidFill>
                  <a:srgbClr val="00502F"/>
                </a:solidFill>
              </a:rPr>
              <a:t>Farming group</a:t>
            </a:r>
          </a:p>
          <a:p>
            <a:pPr marL="285750" indent="-285750">
              <a:spcBef>
                <a:spcPts val="3000"/>
              </a:spcBef>
              <a:buClr>
                <a:srgbClr val="00502F"/>
              </a:buClr>
              <a:buSzPct val="125000"/>
              <a:buFontTx/>
              <a:buChar char="-"/>
            </a:pPr>
            <a:r>
              <a:rPr lang="en-US" b="1" i="1" dirty="0">
                <a:solidFill>
                  <a:srgbClr val="00502F"/>
                </a:solidFill>
              </a:rPr>
              <a:t>Landowners</a:t>
            </a:r>
          </a:p>
          <a:p>
            <a:pPr marL="285750" indent="-285750">
              <a:spcBef>
                <a:spcPts val="3000"/>
              </a:spcBef>
              <a:buClr>
                <a:srgbClr val="00502F"/>
              </a:buClr>
              <a:buSzPct val="125000"/>
              <a:buFontTx/>
              <a:buChar char="-"/>
            </a:pPr>
            <a:r>
              <a:rPr lang="en-US" b="1" i="1" dirty="0">
                <a:solidFill>
                  <a:srgbClr val="00502F"/>
                </a:solidFill>
              </a:rPr>
              <a:t>Landcare groups</a:t>
            </a:r>
          </a:p>
          <a:p>
            <a:pPr>
              <a:spcBef>
                <a:spcPts val="3000"/>
              </a:spcBef>
              <a:buClr>
                <a:srgbClr val="00502F"/>
              </a:buClr>
              <a:buSzPct val="125000"/>
            </a:pPr>
            <a:endParaRPr lang="en-US" b="1" i="1" dirty="0">
              <a:solidFill>
                <a:srgbClr val="00502F"/>
              </a:solidFill>
            </a:endParaRPr>
          </a:p>
          <a:p>
            <a:pPr>
              <a:spcBef>
                <a:spcPts val="3000"/>
              </a:spcBef>
              <a:buClr>
                <a:srgbClr val="00502F"/>
              </a:buClr>
              <a:buSzPct val="125000"/>
            </a:pPr>
            <a:endParaRPr lang="en-US" b="1" i="1" dirty="0">
              <a:solidFill>
                <a:srgbClr val="00502F"/>
              </a:solidFill>
            </a:endParaRPr>
          </a:p>
        </p:txBody>
      </p:sp>
      <p:sp>
        <p:nvSpPr>
          <p:cNvPr id="10" name="Rectangle 9">
            <a:extLst>
              <a:ext uri="{FF2B5EF4-FFF2-40B4-BE49-F238E27FC236}">
                <a16:creationId xmlns:a16="http://schemas.microsoft.com/office/drawing/2014/main" id="{3587C6E8-C4DC-CB4D-9BC4-1416721D625E}"/>
              </a:ext>
            </a:extLst>
          </p:cNvPr>
          <p:cNvSpPr/>
          <p:nvPr/>
        </p:nvSpPr>
        <p:spPr>
          <a:xfrm>
            <a:off x="-94180" y="604463"/>
            <a:ext cx="4691580"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D903C1-200D-1240-B40D-DC30094BE045}"/>
              </a:ext>
            </a:extLst>
          </p:cNvPr>
          <p:cNvSpPr/>
          <p:nvPr/>
        </p:nvSpPr>
        <p:spPr>
          <a:xfrm>
            <a:off x="-246581" y="452063"/>
            <a:ext cx="4650567"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0A6AD94-CFFE-8748-9977-051D9338216E}"/>
              </a:ext>
            </a:extLst>
          </p:cNvPr>
          <p:cNvSpPr txBox="1"/>
          <p:nvPr/>
        </p:nvSpPr>
        <p:spPr>
          <a:xfrm>
            <a:off x="-58205" y="690399"/>
            <a:ext cx="4269117"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Contacts we already know?</a:t>
            </a:r>
            <a:endParaRPr lang="en-US" dirty="0">
              <a:solidFill>
                <a:schemeClr val="bg1"/>
              </a:solidFill>
            </a:endParaRPr>
          </a:p>
        </p:txBody>
      </p:sp>
      <p:sp>
        <p:nvSpPr>
          <p:cNvPr id="3" name="TextBox 2">
            <a:extLst>
              <a:ext uri="{FF2B5EF4-FFF2-40B4-BE49-F238E27FC236}">
                <a16:creationId xmlns:a16="http://schemas.microsoft.com/office/drawing/2014/main" id="{9FEED962-7C2E-4D66-B281-5A30FAB796D2}"/>
              </a:ext>
            </a:extLst>
          </p:cNvPr>
          <p:cNvSpPr txBox="1"/>
          <p:nvPr/>
        </p:nvSpPr>
        <p:spPr>
          <a:xfrm>
            <a:off x="5912527" y="2157274"/>
            <a:ext cx="5805996" cy="3416320"/>
          </a:xfrm>
          <a:prstGeom prst="rect">
            <a:avLst/>
          </a:prstGeom>
          <a:noFill/>
        </p:spPr>
        <p:txBody>
          <a:bodyPr wrap="square" rtlCol="0">
            <a:spAutoFit/>
          </a:bodyPr>
          <a:lstStyle/>
          <a:p>
            <a:pPr marL="285750" indent="-285750">
              <a:buFontTx/>
              <a:buChar char="-"/>
            </a:pPr>
            <a:r>
              <a:rPr lang="en-US" b="1" i="1" dirty="0">
                <a:solidFill>
                  <a:srgbClr val="00502F"/>
                </a:solidFill>
              </a:rPr>
              <a:t>Landcare networks</a:t>
            </a:r>
          </a:p>
          <a:p>
            <a:pPr marL="285750" indent="-285750">
              <a:buFontTx/>
              <a:buChar char="-"/>
            </a:pPr>
            <a:r>
              <a:rPr lang="en-US" b="1" i="1" dirty="0">
                <a:solidFill>
                  <a:srgbClr val="00502F"/>
                </a:solidFill>
              </a:rPr>
              <a:t>Traditional owners</a:t>
            </a:r>
          </a:p>
          <a:p>
            <a:pPr marL="285750" indent="-285750">
              <a:buFontTx/>
              <a:buChar char="-"/>
            </a:pPr>
            <a:r>
              <a:rPr lang="en-US" b="1" i="1" dirty="0" err="1">
                <a:solidFill>
                  <a:srgbClr val="00502F"/>
                </a:solidFill>
              </a:rPr>
              <a:t>Bushcare</a:t>
            </a:r>
            <a:r>
              <a:rPr lang="en-US" b="1" i="1" dirty="0">
                <a:solidFill>
                  <a:srgbClr val="00502F"/>
                </a:solidFill>
              </a:rPr>
              <a:t> / friends groups</a:t>
            </a:r>
          </a:p>
          <a:p>
            <a:pPr marL="285750" indent="-285750">
              <a:buFontTx/>
              <a:buChar char="-"/>
            </a:pPr>
            <a:r>
              <a:rPr lang="en-US" b="1" i="1" dirty="0" err="1">
                <a:solidFill>
                  <a:srgbClr val="00502F"/>
                </a:solidFill>
              </a:rPr>
              <a:t>Coastcare</a:t>
            </a:r>
            <a:endParaRPr lang="en-US" b="1" i="1" dirty="0">
              <a:solidFill>
                <a:srgbClr val="00502F"/>
              </a:solidFill>
            </a:endParaRPr>
          </a:p>
          <a:p>
            <a:pPr marL="285750" indent="-285750">
              <a:buFontTx/>
              <a:buChar char="-"/>
            </a:pPr>
            <a:r>
              <a:rPr lang="en-US" b="1" i="1" dirty="0" err="1">
                <a:solidFill>
                  <a:srgbClr val="00502F"/>
                </a:solidFill>
              </a:rPr>
              <a:t>DuneCare</a:t>
            </a:r>
            <a:endParaRPr lang="en-US" b="1" i="1" dirty="0">
              <a:solidFill>
                <a:srgbClr val="00502F"/>
              </a:solidFill>
            </a:endParaRPr>
          </a:p>
          <a:p>
            <a:pPr marL="285750" indent="-285750">
              <a:buFontTx/>
              <a:buChar char="-"/>
            </a:pPr>
            <a:r>
              <a:rPr lang="en-US" b="1" i="1" dirty="0" err="1">
                <a:solidFill>
                  <a:srgbClr val="00502F"/>
                </a:solidFill>
              </a:rPr>
              <a:t>Rivercare</a:t>
            </a:r>
            <a:endParaRPr lang="en-US" b="1" i="1" dirty="0">
              <a:solidFill>
                <a:srgbClr val="00502F"/>
              </a:solidFill>
            </a:endParaRPr>
          </a:p>
          <a:p>
            <a:pPr marL="285750" indent="-285750">
              <a:buFontTx/>
              <a:buChar char="-"/>
            </a:pPr>
            <a:r>
              <a:rPr lang="en-US" b="1" i="1" dirty="0">
                <a:solidFill>
                  <a:srgbClr val="00502F"/>
                </a:solidFill>
              </a:rPr>
              <a:t>Landcare Facilitators</a:t>
            </a:r>
          </a:p>
          <a:p>
            <a:pPr marL="285750" indent="-285750">
              <a:buFontTx/>
              <a:buChar char="-"/>
            </a:pPr>
            <a:r>
              <a:rPr lang="en-US" b="1" i="1" dirty="0">
                <a:solidFill>
                  <a:srgbClr val="00502F"/>
                </a:solidFill>
              </a:rPr>
              <a:t>Youth Groups</a:t>
            </a:r>
          </a:p>
          <a:p>
            <a:pPr marL="285750" indent="-285750">
              <a:buFontTx/>
              <a:buChar char="-"/>
            </a:pPr>
            <a:r>
              <a:rPr lang="en-US" b="1" i="1" dirty="0">
                <a:solidFill>
                  <a:srgbClr val="00502F"/>
                </a:solidFill>
              </a:rPr>
              <a:t>What other groups / networks do we know of?</a:t>
            </a:r>
          </a:p>
          <a:p>
            <a:pPr marL="742950" lvl="1" indent="-285750">
              <a:buFontTx/>
              <a:buChar char="-"/>
            </a:pPr>
            <a:r>
              <a:rPr lang="en-US" b="1" i="1" dirty="0">
                <a:solidFill>
                  <a:srgbClr val="00502F"/>
                </a:solidFill>
              </a:rPr>
              <a:t>TFL?</a:t>
            </a:r>
            <a:endParaRPr lang="en-US" i="1" dirty="0"/>
          </a:p>
          <a:p>
            <a:endParaRPr lang="en-AU" dirty="0"/>
          </a:p>
          <a:p>
            <a:endParaRPr lang="en-AU" dirty="0"/>
          </a:p>
        </p:txBody>
      </p:sp>
      <p:pic>
        <p:nvPicPr>
          <p:cNvPr id="4" name="Picture 3">
            <a:extLst>
              <a:ext uri="{FF2B5EF4-FFF2-40B4-BE49-F238E27FC236}">
                <a16:creationId xmlns:a16="http://schemas.microsoft.com/office/drawing/2014/main" id="{74DE8B56-E0DA-4165-856E-E0B0B4F2DDC5}"/>
              </a:ext>
            </a:extLst>
          </p:cNvPr>
          <p:cNvPicPr>
            <a:picLocks noChangeAspect="1"/>
          </p:cNvPicPr>
          <p:nvPr/>
        </p:nvPicPr>
        <p:blipFill>
          <a:blip r:embed="rId5"/>
          <a:stretch>
            <a:fillRect/>
          </a:stretch>
        </p:blipFill>
        <p:spPr>
          <a:xfrm>
            <a:off x="5043099" y="291099"/>
            <a:ext cx="3772426" cy="1314633"/>
          </a:xfrm>
          <a:prstGeom prst="rect">
            <a:avLst/>
          </a:prstGeom>
        </p:spPr>
      </p:pic>
      <p:pic>
        <p:nvPicPr>
          <p:cNvPr id="6" name="Picture 5">
            <a:extLst>
              <a:ext uri="{FF2B5EF4-FFF2-40B4-BE49-F238E27FC236}">
                <a16:creationId xmlns:a16="http://schemas.microsoft.com/office/drawing/2014/main" id="{1F99114D-FE08-4105-8D7B-AC813F38C010}"/>
              </a:ext>
            </a:extLst>
          </p:cNvPr>
          <p:cNvPicPr>
            <a:picLocks noChangeAspect="1"/>
          </p:cNvPicPr>
          <p:nvPr/>
        </p:nvPicPr>
        <p:blipFill>
          <a:blip r:embed="rId6"/>
          <a:stretch>
            <a:fillRect/>
          </a:stretch>
        </p:blipFill>
        <p:spPr>
          <a:xfrm>
            <a:off x="8068520" y="1284406"/>
            <a:ext cx="3886742" cy="1028844"/>
          </a:xfrm>
          <a:prstGeom prst="rect">
            <a:avLst/>
          </a:prstGeom>
        </p:spPr>
      </p:pic>
    </p:spTree>
    <p:extLst>
      <p:ext uri="{BB962C8B-B14F-4D97-AF65-F5344CB8AC3E}">
        <p14:creationId xmlns:p14="http://schemas.microsoft.com/office/powerpoint/2010/main" val="224123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4767780"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4755080"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492211" y="690399"/>
            <a:ext cx="3235950"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Structure of Funding</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graphicFrame>
        <p:nvGraphicFramePr>
          <p:cNvPr id="8" name="Diagram 7">
            <a:extLst>
              <a:ext uri="{FF2B5EF4-FFF2-40B4-BE49-F238E27FC236}">
                <a16:creationId xmlns:a16="http://schemas.microsoft.com/office/drawing/2014/main" id="{6604BDF0-4D6F-4340-8473-D958E2D58DB8}"/>
              </a:ext>
            </a:extLst>
          </p:cNvPr>
          <p:cNvGraphicFramePr/>
          <p:nvPr>
            <p:extLst>
              <p:ext uri="{D42A27DB-BD31-4B8C-83A1-F6EECF244321}">
                <p14:modId xmlns:p14="http://schemas.microsoft.com/office/powerpoint/2010/main" val="1736978793"/>
              </p:ext>
            </p:extLst>
          </p:nvPr>
        </p:nvGraphicFramePr>
        <p:xfrm>
          <a:off x="4826000" y="452063"/>
          <a:ext cx="6292850" cy="47618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467C9C5D-17A3-46AE-BAD0-D83D3F4A24CD}"/>
              </a:ext>
            </a:extLst>
          </p:cNvPr>
          <p:cNvPicPr>
            <a:picLocks noChangeAspect="1"/>
          </p:cNvPicPr>
          <p:nvPr/>
        </p:nvPicPr>
        <p:blipFill>
          <a:blip r:embed="rId10"/>
          <a:stretch>
            <a:fillRect/>
          </a:stretch>
        </p:blipFill>
        <p:spPr>
          <a:xfrm>
            <a:off x="-24048" y="1967650"/>
            <a:ext cx="4850048" cy="903112"/>
          </a:xfrm>
          <a:prstGeom prst="rect">
            <a:avLst/>
          </a:prstGeom>
        </p:spPr>
      </p:pic>
      <p:pic>
        <p:nvPicPr>
          <p:cNvPr id="6" name="Picture 5">
            <a:extLst>
              <a:ext uri="{FF2B5EF4-FFF2-40B4-BE49-F238E27FC236}">
                <a16:creationId xmlns:a16="http://schemas.microsoft.com/office/drawing/2014/main" id="{D17198EA-4BF6-47DB-8AB6-E1905910F27B}"/>
              </a:ext>
            </a:extLst>
          </p:cNvPr>
          <p:cNvPicPr>
            <a:picLocks noChangeAspect="1"/>
          </p:cNvPicPr>
          <p:nvPr/>
        </p:nvPicPr>
        <p:blipFill>
          <a:blip r:embed="rId11"/>
          <a:stretch>
            <a:fillRect/>
          </a:stretch>
        </p:blipFill>
        <p:spPr>
          <a:xfrm>
            <a:off x="230951" y="3166916"/>
            <a:ext cx="2629267" cy="781159"/>
          </a:xfrm>
          <a:prstGeom prst="rect">
            <a:avLst/>
          </a:prstGeom>
        </p:spPr>
      </p:pic>
      <p:pic>
        <p:nvPicPr>
          <p:cNvPr id="10" name="Picture 9">
            <a:extLst>
              <a:ext uri="{FF2B5EF4-FFF2-40B4-BE49-F238E27FC236}">
                <a16:creationId xmlns:a16="http://schemas.microsoft.com/office/drawing/2014/main" id="{E4DAD8BF-3ADE-417C-8F46-B2AF8F9DA24B}"/>
              </a:ext>
            </a:extLst>
          </p:cNvPr>
          <p:cNvPicPr>
            <a:picLocks noChangeAspect="1"/>
          </p:cNvPicPr>
          <p:nvPr/>
        </p:nvPicPr>
        <p:blipFill>
          <a:blip r:embed="rId12"/>
          <a:stretch>
            <a:fillRect/>
          </a:stretch>
        </p:blipFill>
        <p:spPr>
          <a:xfrm>
            <a:off x="2734982" y="3752700"/>
            <a:ext cx="1343212" cy="1810003"/>
          </a:xfrm>
          <a:prstGeom prst="rect">
            <a:avLst/>
          </a:prstGeom>
        </p:spPr>
      </p:pic>
    </p:spTree>
    <p:extLst>
      <p:ext uri="{BB962C8B-B14F-4D97-AF65-F5344CB8AC3E}">
        <p14:creationId xmlns:p14="http://schemas.microsoft.com/office/powerpoint/2010/main" val="238322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4437580"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4424880"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492211" y="690399"/>
            <a:ext cx="2848600"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What do they do?</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31" name="TextBox 30">
            <a:extLst>
              <a:ext uri="{FF2B5EF4-FFF2-40B4-BE49-F238E27FC236}">
                <a16:creationId xmlns:a16="http://schemas.microsoft.com/office/drawing/2014/main" id="{46445AE5-BD56-F24A-98F9-0EA92A6D1F5E}"/>
              </a:ext>
            </a:extLst>
          </p:cNvPr>
          <p:cNvSpPr txBox="1"/>
          <p:nvPr/>
        </p:nvSpPr>
        <p:spPr>
          <a:xfrm>
            <a:off x="431502" y="1849388"/>
            <a:ext cx="5317267" cy="4231928"/>
          </a:xfrm>
          <a:prstGeom prst="rect">
            <a:avLst/>
          </a:prstGeom>
          <a:noFill/>
        </p:spPr>
        <p:txBody>
          <a:bodyPr wrap="square" rtlCol="0">
            <a:spAutoFit/>
          </a:bodyPr>
          <a:lstStyle/>
          <a:p>
            <a:pPr>
              <a:spcBef>
                <a:spcPts val="3000"/>
              </a:spcBef>
              <a:buClr>
                <a:srgbClr val="00502F"/>
              </a:buClr>
              <a:buSzPct val="125000"/>
            </a:pPr>
            <a:r>
              <a:rPr lang="en-US" b="1" dirty="0">
                <a:solidFill>
                  <a:srgbClr val="00502F"/>
                </a:solidFill>
              </a:rPr>
              <a:t>Projects they engage in</a:t>
            </a:r>
          </a:p>
          <a:p>
            <a:pPr marL="342900" indent="-342900">
              <a:spcBef>
                <a:spcPts val="3000"/>
              </a:spcBef>
              <a:buClr>
                <a:srgbClr val="00502F"/>
              </a:buClr>
              <a:buSzPct val="125000"/>
              <a:buFont typeface="Wingdings" pitchFamily="2" charset="2"/>
              <a:buChar char="§"/>
            </a:pPr>
            <a:r>
              <a:rPr lang="en-US" b="1" i="1" dirty="0">
                <a:solidFill>
                  <a:srgbClr val="00502F"/>
                </a:solidFill>
              </a:rPr>
              <a:t>Land management</a:t>
            </a:r>
          </a:p>
          <a:p>
            <a:pPr marL="342900" indent="-342900">
              <a:spcBef>
                <a:spcPts val="3000"/>
              </a:spcBef>
              <a:buClr>
                <a:srgbClr val="00502F"/>
              </a:buClr>
              <a:buSzPct val="125000"/>
              <a:buFont typeface="Wingdings" pitchFamily="2" charset="2"/>
              <a:buChar char="§"/>
            </a:pPr>
            <a:r>
              <a:rPr lang="en-US" b="1" i="1" dirty="0">
                <a:solidFill>
                  <a:srgbClr val="00502F"/>
                </a:solidFill>
              </a:rPr>
              <a:t>Environmental protection – enhancement and conservation of land, water, waterways and coast</a:t>
            </a:r>
          </a:p>
          <a:p>
            <a:pPr marL="342900" indent="-342900">
              <a:spcBef>
                <a:spcPts val="3000"/>
              </a:spcBef>
              <a:buClr>
                <a:srgbClr val="00502F"/>
              </a:buClr>
              <a:buSzPct val="125000"/>
              <a:buFont typeface="Wingdings" pitchFamily="2" charset="2"/>
              <a:buChar char="§"/>
            </a:pPr>
            <a:r>
              <a:rPr lang="en-US" b="1" i="1" dirty="0">
                <a:solidFill>
                  <a:srgbClr val="00502F"/>
                </a:solidFill>
              </a:rPr>
              <a:t>Enhance biodiversity through natural habitat restoration</a:t>
            </a:r>
          </a:p>
          <a:p>
            <a:pPr marL="342900" indent="-342900">
              <a:spcBef>
                <a:spcPts val="3000"/>
              </a:spcBef>
              <a:buClr>
                <a:srgbClr val="00502F"/>
              </a:buClr>
              <a:buSzPct val="125000"/>
              <a:buFont typeface="Wingdings" pitchFamily="2" charset="2"/>
              <a:buChar char="§"/>
            </a:pPr>
            <a:r>
              <a:rPr lang="en-US" b="1" i="1" dirty="0">
                <a:solidFill>
                  <a:srgbClr val="00502F"/>
                </a:solidFill>
              </a:rPr>
              <a:t>Resilience in our food and farming systems</a:t>
            </a:r>
          </a:p>
          <a:p>
            <a:pPr marL="342900" indent="-342900">
              <a:spcBef>
                <a:spcPts val="3000"/>
              </a:spcBef>
              <a:buClr>
                <a:srgbClr val="00502F"/>
              </a:buClr>
              <a:buSzPct val="125000"/>
              <a:buFont typeface="Wingdings" pitchFamily="2" charset="2"/>
              <a:buChar char="§"/>
            </a:pPr>
            <a:r>
              <a:rPr lang="en-US" b="1" i="1" dirty="0">
                <a:solidFill>
                  <a:srgbClr val="00502F"/>
                </a:solidFill>
              </a:rPr>
              <a:t>Social wellbeing in communities</a:t>
            </a:r>
          </a:p>
        </p:txBody>
      </p:sp>
      <p:sp>
        <p:nvSpPr>
          <p:cNvPr id="10" name="TextBox 9">
            <a:extLst>
              <a:ext uri="{FF2B5EF4-FFF2-40B4-BE49-F238E27FC236}">
                <a16:creationId xmlns:a16="http://schemas.microsoft.com/office/drawing/2014/main" id="{0886A471-37F2-4B67-BD59-8FA3F748F6EF}"/>
              </a:ext>
            </a:extLst>
          </p:cNvPr>
          <p:cNvSpPr txBox="1"/>
          <p:nvPr/>
        </p:nvSpPr>
        <p:spPr>
          <a:xfrm>
            <a:off x="5133513" y="1353947"/>
            <a:ext cx="6218808" cy="369332"/>
          </a:xfrm>
          <a:prstGeom prst="rect">
            <a:avLst/>
          </a:prstGeom>
          <a:noFill/>
        </p:spPr>
        <p:txBody>
          <a:bodyPr wrap="square">
            <a:spAutoFit/>
          </a:bodyPr>
          <a:lstStyle/>
          <a:p>
            <a:r>
              <a:rPr lang="en-AU" dirty="0">
                <a:hlinkClick r:id="rId5"/>
              </a:rPr>
              <a:t>https://landcareaustralia.org.au/30-things-landcare-do/</a:t>
            </a:r>
            <a:r>
              <a:rPr lang="en-AU" dirty="0"/>
              <a:t> </a:t>
            </a:r>
          </a:p>
        </p:txBody>
      </p:sp>
    </p:spTree>
    <p:extLst>
      <p:ext uri="{BB962C8B-B14F-4D97-AF65-F5344CB8AC3E}">
        <p14:creationId xmlns:p14="http://schemas.microsoft.com/office/powerpoint/2010/main" val="213045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4691580"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1" y="452063"/>
            <a:ext cx="4650567"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492211" y="690399"/>
            <a:ext cx="3772956"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How can we help them?</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31" name="TextBox 30">
            <a:extLst>
              <a:ext uri="{FF2B5EF4-FFF2-40B4-BE49-F238E27FC236}">
                <a16:creationId xmlns:a16="http://schemas.microsoft.com/office/drawing/2014/main" id="{46445AE5-BD56-F24A-98F9-0EA92A6D1F5E}"/>
              </a:ext>
            </a:extLst>
          </p:cNvPr>
          <p:cNvSpPr txBox="1"/>
          <p:nvPr/>
        </p:nvSpPr>
        <p:spPr>
          <a:xfrm>
            <a:off x="431502" y="1849388"/>
            <a:ext cx="5317267" cy="3016210"/>
          </a:xfrm>
          <a:prstGeom prst="rect">
            <a:avLst/>
          </a:prstGeom>
          <a:noFill/>
        </p:spPr>
        <p:txBody>
          <a:bodyPr wrap="square" rtlCol="0">
            <a:spAutoFit/>
          </a:bodyPr>
          <a:lstStyle/>
          <a:p>
            <a:pPr>
              <a:spcBef>
                <a:spcPts val="3000"/>
              </a:spcBef>
              <a:buClr>
                <a:srgbClr val="00502F"/>
              </a:buClr>
              <a:buSzPct val="125000"/>
            </a:pPr>
            <a:r>
              <a:rPr lang="en-US" b="1" dirty="0">
                <a:solidFill>
                  <a:srgbClr val="00502F"/>
                </a:solidFill>
              </a:rPr>
              <a:t>We can best help them by:</a:t>
            </a:r>
          </a:p>
          <a:p>
            <a:pPr marL="342900" indent="-342900">
              <a:spcBef>
                <a:spcPts val="3000"/>
              </a:spcBef>
              <a:buClr>
                <a:srgbClr val="00502F"/>
              </a:buClr>
              <a:buSzPct val="125000"/>
              <a:buFont typeface="Wingdings" pitchFamily="2" charset="2"/>
              <a:buChar char="§"/>
            </a:pPr>
            <a:r>
              <a:rPr lang="en-US" b="1" i="1" dirty="0">
                <a:solidFill>
                  <a:srgbClr val="00502F"/>
                </a:solidFill>
              </a:rPr>
              <a:t>Speed of response</a:t>
            </a:r>
          </a:p>
          <a:p>
            <a:pPr marL="342900" indent="-342900">
              <a:spcBef>
                <a:spcPts val="3000"/>
              </a:spcBef>
              <a:buClr>
                <a:srgbClr val="00502F"/>
              </a:buClr>
              <a:buSzPct val="125000"/>
              <a:buFont typeface="Wingdings" pitchFamily="2" charset="2"/>
              <a:buChar char="§"/>
            </a:pPr>
            <a:r>
              <a:rPr lang="en-US" b="1" i="1" dirty="0">
                <a:solidFill>
                  <a:srgbClr val="00502F"/>
                </a:solidFill>
              </a:rPr>
              <a:t>Understanding</a:t>
            </a:r>
          </a:p>
          <a:p>
            <a:pPr marL="342900" indent="-342900">
              <a:spcBef>
                <a:spcPts val="3000"/>
              </a:spcBef>
              <a:buClr>
                <a:srgbClr val="00502F"/>
              </a:buClr>
              <a:buSzPct val="125000"/>
              <a:buFont typeface="Wingdings" pitchFamily="2" charset="2"/>
              <a:buChar char="§"/>
            </a:pPr>
            <a:r>
              <a:rPr lang="en-US" b="1" i="1" dirty="0">
                <a:solidFill>
                  <a:srgbClr val="00502F"/>
                </a:solidFill>
              </a:rPr>
              <a:t>Providing accurate information</a:t>
            </a:r>
          </a:p>
          <a:p>
            <a:pPr marL="342900" indent="-342900">
              <a:spcBef>
                <a:spcPts val="3000"/>
              </a:spcBef>
              <a:buClr>
                <a:srgbClr val="00502F"/>
              </a:buClr>
              <a:buSzPct val="125000"/>
              <a:buFont typeface="Wingdings" pitchFamily="2" charset="2"/>
              <a:buChar char="§"/>
            </a:pPr>
            <a:r>
              <a:rPr lang="en-US" b="1" i="1" dirty="0">
                <a:solidFill>
                  <a:srgbClr val="00502F"/>
                </a:solidFill>
              </a:rPr>
              <a:t>Products they need</a:t>
            </a:r>
          </a:p>
        </p:txBody>
      </p:sp>
    </p:spTree>
    <p:extLst>
      <p:ext uri="{BB962C8B-B14F-4D97-AF65-F5344CB8AC3E}">
        <p14:creationId xmlns:p14="http://schemas.microsoft.com/office/powerpoint/2010/main" val="363343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31" name="TextBox 30">
            <a:extLst>
              <a:ext uri="{FF2B5EF4-FFF2-40B4-BE49-F238E27FC236}">
                <a16:creationId xmlns:a16="http://schemas.microsoft.com/office/drawing/2014/main" id="{46445AE5-BD56-F24A-98F9-0EA92A6D1F5E}"/>
              </a:ext>
            </a:extLst>
          </p:cNvPr>
          <p:cNvSpPr txBox="1"/>
          <p:nvPr/>
        </p:nvSpPr>
        <p:spPr>
          <a:xfrm>
            <a:off x="431502" y="1849388"/>
            <a:ext cx="5317267" cy="369332"/>
          </a:xfrm>
          <a:prstGeom prst="rect">
            <a:avLst/>
          </a:prstGeom>
          <a:noFill/>
        </p:spPr>
        <p:txBody>
          <a:bodyPr wrap="square" rtlCol="0">
            <a:spAutoFit/>
          </a:bodyPr>
          <a:lstStyle/>
          <a:p>
            <a:pPr>
              <a:spcBef>
                <a:spcPts val="3000"/>
              </a:spcBef>
              <a:buClr>
                <a:srgbClr val="00502F"/>
              </a:buClr>
              <a:buSzPct val="125000"/>
            </a:pPr>
            <a:r>
              <a:rPr lang="en-US" b="1" dirty="0">
                <a:solidFill>
                  <a:srgbClr val="00502F"/>
                </a:solidFill>
              </a:rPr>
              <a:t>What products will they need from us?</a:t>
            </a:r>
          </a:p>
        </p:txBody>
      </p:sp>
      <p:sp>
        <p:nvSpPr>
          <p:cNvPr id="12" name="Rectangle 11">
            <a:extLst>
              <a:ext uri="{FF2B5EF4-FFF2-40B4-BE49-F238E27FC236}">
                <a16:creationId xmlns:a16="http://schemas.microsoft.com/office/drawing/2014/main" id="{3587C6E8-C4DC-CB4D-9BC4-1416721D625E}"/>
              </a:ext>
            </a:extLst>
          </p:cNvPr>
          <p:cNvSpPr/>
          <p:nvPr/>
        </p:nvSpPr>
        <p:spPr>
          <a:xfrm>
            <a:off x="-94180" y="604463"/>
            <a:ext cx="4869380"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BD903C1-200D-1240-B40D-DC30094BE045}"/>
              </a:ext>
            </a:extLst>
          </p:cNvPr>
          <p:cNvSpPr/>
          <p:nvPr/>
        </p:nvSpPr>
        <p:spPr>
          <a:xfrm>
            <a:off x="-246581" y="452063"/>
            <a:ext cx="4843981"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0A6AD94-CFFE-8748-9977-051D9338216E}"/>
              </a:ext>
            </a:extLst>
          </p:cNvPr>
          <p:cNvSpPr txBox="1"/>
          <p:nvPr/>
        </p:nvSpPr>
        <p:spPr>
          <a:xfrm>
            <a:off x="492211" y="690399"/>
            <a:ext cx="1661480"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Products?</a:t>
            </a:r>
            <a:endParaRPr lang="en-US" dirty="0">
              <a:solidFill>
                <a:schemeClr val="bg1"/>
              </a:solidFill>
            </a:endParaRPr>
          </a:p>
        </p:txBody>
      </p:sp>
      <p:sp>
        <p:nvSpPr>
          <p:cNvPr id="9" name="TextBox 8">
            <a:extLst>
              <a:ext uri="{FF2B5EF4-FFF2-40B4-BE49-F238E27FC236}">
                <a16:creationId xmlns:a16="http://schemas.microsoft.com/office/drawing/2014/main" id="{4307A300-24FC-4127-B7C3-BA90EB593254}"/>
              </a:ext>
            </a:extLst>
          </p:cNvPr>
          <p:cNvSpPr txBox="1"/>
          <p:nvPr/>
        </p:nvSpPr>
        <p:spPr>
          <a:xfrm>
            <a:off x="5990403" y="2223729"/>
            <a:ext cx="5317267" cy="1031051"/>
          </a:xfrm>
          <a:prstGeom prst="rect">
            <a:avLst/>
          </a:prstGeom>
          <a:noFill/>
        </p:spPr>
        <p:txBody>
          <a:bodyPr wrap="square" rtlCol="0">
            <a:spAutoFit/>
          </a:bodyPr>
          <a:lstStyle/>
          <a:p>
            <a:pPr>
              <a:spcBef>
                <a:spcPts val="3000"/>
              </a:spcBef>
              <a:buClr>
                <a:srgbClr val="00502F"/>
              </a:buClr>
              <a:buSzPct val="125000"/>
            </a:pPr>
            <a:r>
              <a:rPr lang="en-US" b="1" dirty="0">
                <a:solidFill>
                  <a:srgbClr val="00502F"/>
                </a:solidFill>
              </a:rPr>
              <a:t>What can we provide them that will make their lives</a:t>
            </a:r>
          </a:p>
          <a:p>
            <a:pPr>
              <a:spcBef>
                <a:spcPts val="3000"/>
              </a:spcBef>
              <a:buClr>
                <a:srgbClr val="00502F"/>
              </a:buClr>
              <a:buSzPct val="125000"/>
            </a:pPr>
            <a:r>
              <a:rPr lang="en-US" b="1" dirty="0">
                <a:solidFill>
                  <a:srgbClr val="00502F"/>
                </a:solidFill>
              </a:rPr>
              <a:t>Easier faster or cheaper?</a:t>
            </a:r>
          </a:p>
        </p:txBody>
      </p:sp>
    </p:spTree>
    <p:extLst>
      <p:ext uri="{BB962C8B-B14F-4D97-AF65-F5344CB8AC3E}">
        <p14:creationId xmlns:p14="http://schemas.microsoft.com/office/powerpoint/2010/main" val="35185363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2401</TotalTime>
  <Words>1113</Words>
  <Application>Microsoft Office PowerPoint</Application>
  <PresentationFormat>Widescreen</PresentationFormat>
  <Paragraphs>99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Droid Sans</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Gooden</dc:creator>
  <cp:lastModifiedBy>Jason Gooden</cp:lastModifiedBy>
  <cp:revision>158</cp:revision>
  <cp:lastPrinted>2021-02-17T02:51:48Z</cp:lastPrinted>
  <dcterms:created xsi:type="dcterms:W3CDTF">2020-10-27T22:19:14Z</dcterms:created>
  <dcterms:modified xsi:type="dcterms:W3CDTF">2021-02-17T03:18:11Z</dcterms:modified>
</cp:coreProperties>
</file>